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94" r:id="rId4"/>
    <p:sldId id="295" r:id="rId5"/>
    <p:sldId id="297" r:id="rId6"/>
    <p:sldId id="298" r:id="rId7"/>
    <p:sldId id="331" r:id="rId8"/>
    <p:sldId id="330" r:id="rId9"/>
    <p:sldId id="332" r:id="rId10"/>
    <p:sldId id="333" r:id="rId11"/>
    <p:sldId id="334" r:id="rId12"/>
    <p:sldId id="335" r:id="rId13"/>
    <p:sldId id="336" r:id="rId14"/>
    <p:sldId id="338" r:id="rId15"/>
    <p:sldId id="337" r:id="rId16"/>
    <p:sldId id="340" r:id="rId17"/>
    <p:sldId id="341" r:id="rId18"/>
    <p:sldId id="343" r:id="rId19"/>
    <p:sldId id="344" r:id="rId20"/>
    <p:sldId id="345" r:id="rId21"/>
    <p:sldId id="346" r:id="rId22"/>
    <p:sldId id="347" r:id="rId23"/>
    <p:sldId id="348"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62" r:id="rId38"/>
    <p:sldId id="363" r:id="rId39"/>
    <p:sldId id="364" r:id="rId40"/>
    <p:sldId id="365" r:id="rId41"/>
    <p:sldId id="366" r:id="rId42"/>
    <p:sldId id="368" r:id="rId43"/>
    <p:sldId id="369" r:id="rId44"/>
    <p:sldId id="370" r:id="rId45"/>
    <p:sldId id="371" r:id="rId46"/>
    <p:sldId id="372" r:id="rId47"/>
    <p:sldId id="373" r:id="rId48"/>
    <p:sldId id="374" r:id="rId49"/>
    <p:sldId id="375" r:id="rId50"/>
    <p:sldId id="376" r:id="rId51"/>
    <p:sldId id="377" r:id="rId52"/>
    <p:sldId id="378" r:id="rId53"/>
    <p:sldId id="380" r:id="rId54"/>
    <p:sldId id="379" r:id="rId55"/>
    <p:sldId id="381" r:id="rId56"/>
    <p:sldId id="382" r:id="rId57"/>
    <p:sldId id="383" r:id="rId58"/>
    <p:sldId id="384" r:id="rId59"/>
    <p:sldId id="386" r:id="rId60"/>
    <p:sldId id="387" r:id="rId61"/>
    <p:sldId id="388" r:id="rId62"/>
    <p:sldId id="389" r:id="rId63"/>
    <p:sldId id="390" r:id="rId64"/>
    <p:sldId id="391" r:id="rId65"/>
    <p:sldId id="392" r:id="rId66"/>
    <p:sldId id="393" r:id="rId67"/>
    <p:sldId id="395" r:id="rId68"/>
    <p:sldId id="396" r:id="rId69"/>
    <p:sldId id="398" r:id="rId70"/>
    <p:sldId id="399" r:id="rId71"/>
    <p:sldId id="400" r:id="rId72"/>
    <p:sldId id="402" r:id="rId73"/>
    <p:sldId id="403" r:id="rId74"/>
    <p:sldId id="404" r:id="rId75"/>
    <p:sldId id="40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1E1E"/>
    <a:srgbClr val="000000"/>
    <a:srgbClr val="FE0000"/>
    <a:srgbClr val="FF6D6D"/>
    <a:srgbClr val="FF0000"/>
    <a:srgbClr val="C252E1"/>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60"/>
  </p:normalViewPr>
  <p:slideViewPr>
    <p:cSldViewPr snapToGrid="0">
      <p:cViewPr varScale="1">
        <p:scale>
          <a:sx n="79" d="100"/>
          <a:sy n="79" d="100"/>
        </p:scale>
        <p:origin x="7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A388-BC6F-A4E1-3ACB-822329E17E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C9963E-A720-9DCC-7476-C45F246961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387B02-B56E-60AB-F082-3640010C3A45}"/>
              </a:ext>
            </a:extLst>
          </p:cNvPr>
          <p:cNvSpPr>
            <a:spLocks noGrp="1"/>
          </p:cNvSpPr>
          <p:nvPr>
            <p:ph type="dt" sz="half" idx="10"/>
          </p:nvPr>
        </p:nvSpPr>
        <p:spPr/>
        <p:txBody>
          <a:bodyPr/>
          <a:lstStyle/>
          <a:p>
            <a:fld id="{F921B556-AAC1-4E8B-ADCC-0AA464FF1A03}" type="datetimeFigureOut">
              <a:rPr lang="en-US" smtClean="0"/>
              <a:t>12/24/2023</a:t>
            </a:fld>
            <a:endParaRPr lang="en-US"/>
          </a:p>
        </p:txBody>
      </p:sp>
      <p:sp>
        <p:nvSpPr>
          <p:cNvPr id="5" name="Footer Placeholder 4">
            <a:extLst>
              <a:ext uri="{FF2B5EF4-FFF2-40B4-BE49-F238E27FC236}">
                <a16:creationId xmlns:a16="http://schemas.microsoft.com/office/drawing/2014/main" id="{923A9675-7768-4D9B-C5E2-41DC29A04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A6938-B1C8-DA35-5599-8BEA760BBB8C}"/>
              </a:ext>
            </a:extLst>
          </p:cNvPr>
          <p:cNvSpPr>
            <a:spLocks noGrp="1"/>
          </p:cNvSpPr>
          <p:nvPr>
            <p:ph type="sldNum" sz="quarter" idx="12"/>
          </p:nvPr>
        </p:nvSpPr>
        <p:spPr/>
        <p:txBody>
          <a:bodyPr/>
          <a:lstStyle/>
          <a:p>
            <a:fld id="{B0402B06-89F3-4670-BCB0-014EDC4070F2}" type="slidenum">
              <a:rPr lang="en-US" smtClean="0"/>
              <a:t>‹#›</a:t>
            </a:fld>
            <a:endParaRPr lang="en-US"/>
          </a:p>
        </p:txBody>
      </p:sp>
    </p:spTree>
    <p:extLst>
      <p:ext uri="{BB962C8B-B14F-4D97-AF65-F5344CB8AC3E}">
        <p14:creationId xmlns:p14="http://schemas.microsoft.com/office/powerpoint/2010/main" val="187700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976C5-FAA7-8223-E5F1-4C50E84C3B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646B44-3ED6-C16F-F2B7-A504B92A62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5B638-2FB7-397E-2B35-9F1CBFC5150A}"/>
              </a:ext>
            </a:extLst>
          </p:cNvPr>
          <p:cNvSpPr>
            <a:spLocks noGrp="1"/>
          </p:cNvSpPr>
          <p:nvPr>
            <p:ph type="dt" sz="half" idx="10"/>
          </p:nvPr>
        </p:nvSpPr>
        <p:spPr/>
        <p:txBody>
          <a:bodyPr/>
          <a:lstStyle/>
          <a:p>
            <a:fld id="{F921B556-AAC1-4E8B-ADCC-0AA464FF1A03}" type="datetimeFigureOut">
              <a:rPr lang="en-US" smtClean="0"/>
              <a:t>12/24/2023</a:t>
            </a:fld>
            <a:endParaRPr lang="en-US"/>
          </a:p>
        </p:txBody>
      </p:sp>
      <p:sp>
        <p:nvSpPr>
          <p:cNvPr id="5" name="Footer Placeholder 4">
            <a:extLst>
              <a:ext uri="{FF2B5EF4-FFF2-40B4-BE49-F238E27FC236}">
                <a16:creationId xmlns:a16="http://schemas.microsoft.com/office/drawing/2014/main" id="{3CBDDB54-7A86-30F3-3D9D-DC287C5CD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8D67A-BC1D-1FC9-DF1A-2F192D786DEA}"/>
              </a:ext>
            </a:extLst>
          </p:cNvPr>
          <p:cNvSpPr>
            <a:spLocks noGrp="1"/>
          </p:cNvSpPr>
          <p:nvPr>
            <p:ph type="sldNum" sz="quarter" idx="12"/>
          </p:nvPr>
        </p:nvSpPr>
        <p:spPr/>
        <p:txBody>
          <a:bodyPr/>
          <a:lstStyle/>
          <a:p>
            <a:fld id="{B0402B06-89F3-4670-BCB0-014EDC4070F2}" type="slidenum">
              <a:rPr lang="en-US" smtClean="0"/>
              <a:t>‹#›</a:t>
            </a:fld>
            <a:endParaRPr lang="en-US"/>
          </a:p>
        </p:txBody>
      </p:sp>
    </p:spTree>
    <p:extLst>
      <p:ext uri="{BB962C8B-B14F-4D97-AF65-F5344CB8AC3E}">
        <p14:creationId xmlns:p14="http://schemas.microsoft.com/office/powerpoint/2010/main" val="135732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35028E-4CB9-6895-27F6-7AFE93B578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B51AB6-24F1-98A0-0249-A1E81B6C6A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F1DA2B-FC1A-C6C0-D55B-AC61B9D33D49}"/>
              </a:ext>
            </a:extLst>
          </p:cNvPr>
          <p:cNvSpPr>
            <a:spLocks noGrp="1"/>
          </p:cNvSpPr>
          <p:nvPr>
            <p:ph type="dt" sz="half" idx="10"/>
          </p:nvPr>
        </p:nvSpPr>
        <p:spPr/>
        <p:txBody>
          <a:bodyPr/>
          <a:lstStyle/>
          <a:p>
            <a:fld id="{F921B556-AAC1-4E8B-ADCC-0AA464FF1A03}" type="datetimeFigureOut">
              <a:rPr lang="en-US" smtClean="0"/>
              <a:t>12/24/2023</a:t>
            </a:fld>
            <a:endParaRPr lang="en-US"/>
          </a:p>
        </p:txBody>
      </p:sp>
      <p:sp>
        <p:nvSpPr>
          <p:cNvPr id="5" name="Footer Placeholder 4">
            <a:extLst>
              <a:ext uri="{FF2B5EF4-FFF2-40B4-BE49-F238E27FC236}">
                <a16:creationId xmlns:a16="http://schemas.microsoft.com/office/drawing/2014/main" id="{FD6CB60E-7A78-D5D0-4C97-A2C09EEBD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58F372-495D-8889-B9E1-1886E4B9ACA1}"/>
              </a:ext>
            </a:extLst>
          </p:cNvPr>
          <p:cNvSpPr>
            <a:spLocks noGrp="1"/>
          </p:cNvSpPr>
          <p:nvPr>
            <p:ph type="sldNum" sz="quarter" idx="12"/>
          </p:nvPr>
        </p:nvSpPr>
        <p:spPr/>
        <p:txBody>
          <a:bodyPr/>
          <a:lstStyle/>
          <a:p>
            <a:fld id="{B0402B06-89F3-4670-BCB0-014EDC4070F2}" type="slidenum">
              <a:rPr lang="en-US" smtClean="0"/>
              <a:t>‹#›</a:t>
            </a:fld>
            <a:endParaRPr lang="en-US"/>
          </a:p>
        </p:txBody>
      </p:sp>
    </p:spTree>
    <p:extLst>
      <p:ext uri="{BB962C8B-B14F-4D97-AF65-F5344CB8AC3E}">
        <p14:creationId xmlns:p14="http://schemas.microsoft.com/office/powerpoint/2010/main" val="62007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4B20-8A0C-5D21-A846-1273F15D90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700562-8309-4162-519B-639B5B51BE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B4D80-6C71-3101-1AC1-226C397E4B93}"/>
              </a:ext>
            </a:extLst>
          </p:cNvPr>
          <p:cNvSpPr>
            <a:spLocks noGrp="1"/>
          </p:cNvSpPr>
          <p:nvPr>
            <p:ph type="dt" sz="half" idx="10"/>
          </p:nvPr>
        </p:nvSpPr>
        <p:spPr/>
        <p:txBody>
          <a:bodyPr/>
          <a:lstStyle/>
          <a:p>
            <a:fld id="{F921B556-AAC1-4E8B-ADCC-0AA464FF1A03}" type="datetimeFigureOut">
              <a:rPr lang="en-US" smtClean="0"/>
              <a:t>12/24/2023</a:t>
            </a:fld>
            <a:endParaRPr lang="en-US"/>
          </a:p>
        </p:txBody>
      </p:sp>
      <p:sp>
        <p:nvSpPr>
          <p:cNvPr id="5" name="Footer Placeholder 4">
            <a:extLst>
              <a:ext uri="{FF2B5EF4-FFF2-40B4-BE49-F238E27FC236}">
                <a16:creationId xmlns:a16="http://schemas.microsoft.com/office/drawing/2014/main" id="{63E3C3A3-D19A-A0EF-C7F6-039AC65A9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BA891-E2AA-4850-F11B-35B2A09FC231}"/>
              </a:ext>
            </a:extLst>
          </p:cNvPr>
          <p:cNvSpPr>
            <a:spLocks noGrp="1"/>
          </p:cNvSpPr>
          <p:nvPr>
            <p:ph type="sldNum" sz="quarter" idx="12"/>
          </p:nvPr>
        </p:nvSpPr>
        <p:spPr/>
        <p:txBody>
          <a:bodyPr/>
          <a:lstStyle/>
          <a:p>
            <a:fld id="{B0402B06-89F3-4670-BCB0-014EDC4070F2}" type="slidenum">
              <a:rPr lang="en-US" smtClean="0"/>
              <a:t>‹#›</a:t>
            </a:fld>
            <a:endParaRPr lang="en-US"/>
          </a:p>
        </p:txBody>
      </p:sp>
    </p:spTree>
    <p:extLst>
      <p:ext uri="{BB962C8B-B14F-4D97-AF65-F5344CB8AC3E}">
        <p14:creationId xmlns:p14="http://schemas.microsoft.com/office/powerpoint/2010/main" val="624493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99653-84BF-8DAD-757C-9113722449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14E3D7-4447-FA2E-B8B6-FA6BC50C78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85BE55-EE91-A479-7503-836D3B007971}"/>
              </a:ext>
            </a:extLst>
          </p:cNvPr>
          <p:cNvSpPr>
            <a:spLocks noGrp="1"/>
          </p:cNvSpPr>
          <p:nvPr>
            <p:ph type="dt" sz="half" idx="10"/>
          </p:nvPr>
        </p:nvSpPr>
        <p:spPr/>
        <p:txBody>
          <a:bodyPr/>
          <a:lstStyle/>
          <a:p>
            <a:fld id="{F921B556-AAC1-4E8B-ADCC-0AA464FF1A03}" type="datetimeFigureOut">
              <a:rPr lang="en-US" smtClean="0"/>
              <a:t>12/24/2023</a:t>
            </a:fld>
            <a:endParaRPr lang="en-US"/>
          </a:p>
        </p:txBody>
      </p:sp>
      <p:sp>
        <p:nvSpPr>
          <p:cNvPr id="5" name="Footer Placeholder 4">
            <a:extLst>
              <a:ext uri="{FF2B5EF4-FFF2-40B4-BE49-F238E27FC236}">
                <a16:creationId xmlns:a16="http://schemas.microsoft.com/office/drawing/2014/main" id="{4D8DE109-3F38-12C8-533F-5277A0041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BB6AA-8B10-3CCE-C659-8A0A55F605FA}"/>
              </a:ext>
            </a:extLst>
          </p:cNvPr>
          <p:cNvSpPr>
            <a:spLocks noGrp="1"/>
          </p:cNvSpPr>
          <p:nvPr>
            <p:ph type="sldNum" sz="quarter" idx="12"/>
          </p:nvPr>
        </p:nvSpPr>
        <p:spPr/>
        <p:txBody>
          <a:bodyPr/>
          <a:lstStyle/>
          <a:p>
            <a:fld id="{B0402B06-89F3-4670-BCB0-014EDC4070F2}" type="slidenum">
              <a:rPr lang="en-US" smtClean="0"/>
              <a:t>‹#›</a:t>
            </a:fld>
            <a:endParaRPr lang="en-US"/>
          </a:p>
        </p:txBody>
      </p:sp>
    </p:spTree>
    <p:extLst>
      <p:ext uri="{BB962C8B-B14F-4D97-AF65-F5344CB8AC3E}">
        <p14:creationId xmlns:p14="http://schemas.microsoft.com/office/powerpoint/2010/main" val="2424570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19-6C42-AD62-E29A-2499799DE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E75A55-CD1A-EC5E-9FB6-E3B597FD81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972F17-EC66-3660-D35F-4719DFA400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48F2CA-32E3-9C80-390A-5772DD97D79E}"/>
              </a:ext>
            </a:extLst>
          </p:cNvPr>
          <p:cNvSpPr>
            <a:spLocks noGrp="1"/>
          </p:cNvSpPr>
          <p:nvPr>
            <p:ph type="dt" sz="half" idx="10"/>
          </p:nvPr>
        </p:nvSpPr>
        <p:spPr/>
        <p:txBody>
          <a:bodyPr/>
          <a:lstStyle/>
          <a:p>
            <a:fld id="{F921B556-AAC1-4E8B-ADCC-0AA464FF1A03}" type="datetimeFigureOut">
              <a:rPr lang="en-US" smtClean="0"/>
              <a:t>12/24/2023</a:t>
            </a:fld>
            <a:endParaRPr lang="en-US"/>
          </a:p>
        </p:txBody>
      </p:sp>
      <p:sp>
        <p:nvSpPr>
          <p:cNvPr id="6" name="Footer Placeholder 5">
            <a:extLst>
              <a:ext uri="{FF2B5EF4-FFF2-40B4-BE49-F238E27FC236}">
                <a16:creationId xmlns:a16="http://schemas.microsoft.com/office/drawing/2014/main" id="{EA6D5535-FBF2-ED3A-F28D-211CB72D60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1F49D-E8F2-B7CD-99C5-240CB62106BA}"/>
              </a:ext>
            </a:extLst>
          </p:cNvPr>
          <p:cNvSpPr>
            <a:spLocks noGrp="1"/>
          </p:cNvSpPr>
          <p:nvPr>
            <p:ph type="sldNum" sz="quarter" idx="12"/>
          </p:nvPr>
        </p:nvSpPr>
        <p:spPr/>
        <p:txBody>
          <a:bodyPr/>
          <a:lstStyle/>
          <a:p>
            <a:fld id="{B0402B06-89F3-4670-BCB0-014EDC4070F2}" type="slidenum">
              <a:rPr lang="en-US" smtClean="0"/>
              <a:t>‹#›</a:t>
            </a:fld>
            <a:endParaRPr lang="en-US"/>
          </a:p>
        </p:txBody>
      </p:sp>
    </p:spTree>
    <p:extLst>
      <p:ext uri="{BB962C8B-B14F-4D97-AF65-F5344CB8AC3E}">
        <p14:creationId xmlns:p14="http://schemas.microsoft.com/office/powerpoint/2010/main" val="1085875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4B5F-3402-747B-6E28-3A109305D6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A6EB23-3A57-1FAB-67CF-8C987872A5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B2CF67-4EA7-25E3-3C7C-86D4DBD284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57B4F5-F5DF-C408-62CE-1AA5B60048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07F7C1-4B4B-2E1F-64AA-5BD7A13322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EED8C2-D15B-A6D7-632A-97719C51E01F}"/>
              </a:ext>
            </a:extLst>
          </p:cNvPr>
          <p:cNvSpPr>
            <a:spLocks noGrp="1"/>
          </p:cNvSpPr>
          <p:nvPr>
            <p:ph type="dt" sz="half" idx="10"/>
          </p:nvPr>
        </p:nvSpPr>
        <p:spPr/>
        <p:txBody>
          <a:bodyPr/>
          <a:lstStyle/>
          <a:p>
            <a:fld id="{F921B556-AAC1-4E8B-ADCC-0AA464FF1A03}" type="datetimeFigureOut">
              <a:rPr lang="en-US" smtClean="0"/>
              <a:t>12/24/2023</a:t>
            </a:fld>
            <a:endParaRPr lang="en-US"/>
          </a:p>
        </p:txBody>
      </p:sp>
      <p:sp>
        <p:nvSpPr>
          <p:cNvPr id="8" name="Footer Placeholder 7">
            <a:extLst>
              <a:ext uri="{FF2B5EF4-FFF2-40B4-BE49-F238E27FC236}">
                <a16:creationId xmlns:a16="http://schemas.microsoft.com/office/drawing/2014/main" id="{BB279A72-B662-0E28-70D1-EEF32963D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8E540A-B626-BB39-AC4D-3E0EFA140071}"/>
              </a:ext>
            </a:extLst>
          </p:cNvPr>
          <p:cNvSpPr>
            <a:spLocks noGrp="1"/>
          </p:cNvSpPr>
          <p:nvPr>
            <p:ph type="sldNum" sz="quarter" idx="12"/>
          </p:nvPr>
        </p:nvSpPr>
        <p:spPr/>
        <p:txBody>
          <a:bodyPr/>
          <a:lstStyle/>
          <a:p>
            <a:fld id="{B0402B06-89F3-4670-BCB0-014EDC4070F2}" type="slidenum">
              <a:rPr lang="en-US" smtClean="0"/>
              <a:t>‹#›</a:t>
            </a:fld>
            <a:endParaRPr lang="en-US"/>
          </a:p>
        </p:txBody>
      </p:sp>
    </p:spTree>
    <p:extLst>
      <p:ext uri="{BB962C8B-B14F-4D97-AF65-F5344CB8AC3E}">
        <p14:creationId xmlns:p14="http://schemas.microsoft.com/office/powerpoint/2010/main" val="17092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87B7F-0162-C4F5-9D56-9F925B4B0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A465D7-03E6-A698-2A20-F1A47A42FBCB}"/>
              </a:ext>
            </a:extLst>
          </p:cNvPr>
          <p:cNvSpPr>
            <a:spLocks noGrp="1"/>
          </p:cNvSpPr>
          <p:nvPr>
            <p:ph type="dt" sz="half" idx="10"/>
          </p:nvPr>
        </p:nvSpPr>
        <p:spPr/>
        <p:txBody>
          <a:bodyPr/>
          <a:lstStyle/>
          <a:p>
            <a:fld id="{F921B556-AAC1-4E8B-ADCC-0AA464FF1A03}" type="datetimeFigureOut">
              <a:rPr lang="en-US" smtClean="0"/>
              <a:t>12/24/2023</a:t>
            </a:fld>
            <a:endParaRPr lang="en-US"/>
          </a:p>
        </p:txBody>
      </p:sp>
      <p:sp>
        <p:nvSpPr>
          <p:cNvPr id="4" name="Footer Placeholder 3">
            <a:extLst>
              <a:ext uri="{FF2B5EF4-FFF2-40B4-BE49-F238E27FC236}">
                <a16:creationId xmlns:a16="http://schemas.microsoft.com/office/drawing/2014/main" id="{145C3CA1-A5C2-9CDA-9A7B-98680B971D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1F6CEB-2D98-8BDA-7E16-6F98E275AC89}"/>
              </a:ext>
            </a:extLst>
          </p:cNvPr>
          <p:cNvSpPr>
            <a:spLocks noGrp="1"/>
          </p:cNvSpPr>
          <p:nvPr>
            <p:ph type="sldNum" sz="quarter" idx="12"/>
          </p:nvPr>
        </p:nvSpPr>
        <p:spPr/>
        <p:txBody>
          <a:bodyPr/>
          <a:lstStyle/>
          <a:p>
            <a:fld id="{B0402B06-89F3-4670-BCB0-014EDC4070F2}" type="slidenum">
              <a:rPr lang="en-US" smtClean="0"/>
              <a:t>‹#›</a:t>
            </a:fld>
            <a:endParaRPr lang="en-US"/>
          </a:p>
        </p:txBody>
      </p:sp>
    </p:spTree>
    <p:extLst>
      <p:ext uri="{BB962C8B-B14F-4D97-AF65-F5344CB8AC3E}">
        <p14:creationId xmlns:p14="http://schemas.microsoft.com/office/powerpoint/2010/main" val="1847415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240F7E-3C93-B04F-6557-3A78E55E2853}"/>
              </a:ext>
            </a:extLst>
          </p:cNvPr>
          <p:cNvSpPr>
            <a:spLocks noGrp="1"/>
          </p:cNvSpPr>
          <p:nvPr>
            <p:ph type="dt" sz="half" idx="10"/>
          </p:nvPr>
        </p:nvSpPr>
        <p:spPr/>
        <p:txBody>
          <a:bodyPr/>
          <a:lstStyle/>
          <a:p>
            <a:fld id="{F921B556-AAC1-4E8B-ADCC-0AA464FF1A03}" type="datetimeFigureOut">
              <a:rPr lang="en-US" smtClean="0"/>
              <a:t>12/24/2023</a:t>
            </a:fld>
            <a:endParaRPr lang="en-US"/>
          </a:p>
        </p:txBody>
      </p:sp>
      <p:sp>
        <p:nvSpPr>
          <p:cNvPr id="3" name="Footer Placeholder 2">
            <a:extLst>
              <a:ext uri="{FF2B5EF4-FFF2-40B4-BE49-F238E27FC236}">
                <a16:creationId xmlns:a16="http://schemas.microsoft.com/office/drawing/2014/main" id="{8B999C6D-DC20-9A10-154F-DDC225D0EA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433D32-D440-481D-D7B6-141BE0175FF3}"/>
              </a:ext>
            </a:extLst>
          </p:cNvPr>
          <p:cNvSpPr>
            <a:spLocks noGrp="1"/>
          </p:cNvSpPr>
          <p:nvPr>
            <p:ph type="sldNum" sz="quarter" idx="12"/>
          </p:nvPr>
        </p:nvSpPr>
        <p:spPr/>
        <p:txBody>
          <a:bodyPr/>
          <a:lstStyle/>
          <a:p>
            <a:fld id="{B0402B06-89F3-4670-BCB0-014EDC4070F2}" type="slidenum">
              <a:rPr lang="en-US" smtClean="0"/>
              <a:t>‹#›</a:t>
            </a:fld>
            <a:endParaRPr lang="en-US"/>
          </a:p>
        </p:txBody>
      </p:sp>
    </p:spTree>
    <p:extLst>
      <p:ext uri="{BB962C8B-B14F-4D97-AF65-F5344CB8AC3E}">
        <p14:creationId xmlns:p14="http://schemas.microsoft.com/office/powerpoint/2010/main" val="1727874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1B42-6C59-700B-3B72-306CAD93E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6AB09A-B5A3-8315-1550-8EA2DFB434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D4A436-B6C7-A03C-CBA1-674858CDB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664860-2FD7-FD10-C44D-6DAB6B6D286C}"/>
              </a:ext>
            </a:extLst>
          </p:cNvPr>
          <p:cNvSpPr>
            <a:spLocks noGrp="1"/>
          </p:cNvSpPr>
          <p:nvPr>
            <p:ph type="dt" sz="half" idx="10"/>
          </p:nvPr>
        </p:nvSpPr>
        <p:spPr/>
        <p:txBody>
          <a:bodyPr/>
          <a:lstStyle/>
          <a:p>
            <a:fld id="{F921B556-AAC1-4E8B-ADCC-0AA464FF1A03}" type="datetimeFigureOut">
              <a:rPr lang="en-US" smtClean="0"/>
              <a:t>12/24/2023</a:t>
            </a:fld>
            <a:endParaRPr lang="en-US"/>
          </a:p>
        </p:txBody>
      </p:sp>
      <p:sp>
        <p:nvSpPr>
          <p:cNvPr id="6" name="Footer Placeholder 5">
            <a:extLst>
              <a:ext uri="{FF2B5EF4-FFF2-40B4-BE49-F238E27FC236}">
                <a16:creationId xmlns:a16="http://schemas.microsoft.com/office/drawing/2014/main" id="{94695D91-380C-CFD7-8DB0-F5BA6437DF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41467-4DE2-0D67-CABF-2A5F50A009A6}"/>
              </a:ext>
            </a:extLst>
          </p:cNvPr>
          <p:cNvSpPr>
            <a:spLocks noGrp="1"/>
          </p:cNvSpPr>
          <p:nvPr>
            <p:ph type="sldNum" sz="quarter" idx="12"/>
          </p:nvPr>
        </p:nvSpPr>
        <p:spPr/>
        <p:txBody>
          <a:bodyPr/>
          <a:lstStyle/>
          <a:p>
            <a:fld id="{B0402B06-89F3-4670-BCB0-014EDC4070F2}" type="slidenum">
              <a:rPr lang="en-US" smtClean="0"/>
              <a:t>‹#›</a:t>
            </a:fld>
            <a:endParaRPr lang="en-US"/>
          </a:p>
        </p:txBody>
      </p:sp>
    </p:spTree>
    <p:extLst>
      <p:ext uri="{BB962C8B-B14F-4D97-AF65-F5344CB8AC3E}">
        <p14:creationId xmlns:p14="http://schemas.microsoft.com/office/powerpoint/2010/main" val="1930967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3F1C-35ED-7A85-F57A-34165386BF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D250DA-E6CB-0859-99F9-BD6C1DF58E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2B1BEC-A653-0F94-143E-AE42A3792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B1BE9D-FC07-2CC9-B942-81DAE3F3D1DB}"/>
              </a:ext>
            </a:extLst>
          </p:cNvPr>
          <p:cNvSpPr>
            <a:spLocks noGrp="1"/>
          </p:cNvSpPr>
          <p:nvPr>
            <p:ph type="dt" sz="half" idx="10"/>
          </p:nvPr>
        </p:nvSpPr>
        <p:spPr/>
        <p:txBody>
          <a:bodyPr/>
          <a:lstStyle/>
          <a:p>
            <a:fld id="{F921B556-AAC1-4E8B-ADCC-0AA464FF1A03}" type="datetimeFigureOut">
              <a:rPr lang="en-US" smtClean="0"/>
              <a:t>12/24/2023</a:t>
            </a:fld>
            <a:endParaRPr lang="en-US"/>
          </a:p>
        </p:txBody>
      </p:sp>
      <p:sp>
        <p:nvSpPr>
          <p:cNvPr id="6" name="Footer Placeholder 5">
            <a:extLst>
              <a:ext uri="{FF2B5EF4-FFF2-40B4-BE49-F238E27FC236}">
                <a16:creationId xmlns:a16="http://schemas.microsoft.com/office/drawing/2014/main" id="{1BDCF892-2E44-20CA-A464-067CDEA84C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3CD76-D68C-948C-0166-877424B86054}"/>
              </a:ext>
            </a:extLst>
          </p:cNvPr>
          <p:cNvSpPr>
            <a:spLocks noGrp="1"/>
          </p:cNvSpPr>
          <p:nvPr>
            <p:ph type="sldNum" sz="quarter" idx="12"/>
          </p:nvPr>
        </p:nvSpPr>
        <p:spPr/>
        <p:txBody>
          <a:bodyPr/>
          <a:lstStyle/>
          <a:p>
            <a:fld id="{B0402B06-89F3-4670-BCB0-014EDC4070F2}" type="slidenum">
              <a:rPr lang="en-US" smtClean="0"/>
              <a:t>‹#›</a:t>
            </a:fld>
            <a:endParaRPr lang="en-US"/>
          </a:p>
        </p:txBody>
      </p:sp>
    </p:spTree>
    <p:extLst>
      <p:ext uri="{BB962C8B-B14F-4D97-AF65-F5344CB8AC3E}">
        <p14:creationId xmlns:p14="http://schemas.microsoft.com/office/powerpoint/2010/main" val="1077068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025E56-8D75-74CE-2999-9CA3F6C68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8D1D65-67CC-396D-101E-0A29F0B430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A5928-1B56-E57F-EB16-7EE4D499E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1B556-AAC1-4E8B-ADCC-0AA464FF1A03}" type="datetimeFigureOut">
              <a:rPr lang="en-US" smtClean="0"/>
              <a:t>12/24/2023</a:t>
            </a:fld>
            <a:endParaRPr lang="en-US"/>
          </a:p>
        </p:txBody>
      </p:sp>
      <p:sp>
        <p:nvSpPr>
          <p:cNvPr id="5" name="Footer Placeholder 4">
            <a:extLst>
              <a:ext uri="{FF2B5EF4-FFF2-40B4-BE49-F238E27FC236}">
                <a16:creationId xmlns:a16="http://schemas.microsoft.com/office/drawing/2014/main" id="{33D53308-3538-2BC7-83B7-95A9B0F03E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F31D28-D144-516D-992A-78987A3E9A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02B06-89F3-4670-BCB0-014EDC4070F2}" type="slidenum">
              <a:rPr lang="en-US" smtClean="0"/>
              <a:t>‹#›</a:t>
            </a:fld>
            <a:endParaRPr lang="en-US"/>
          </a:p>
        </p:txBody>
      </p:sp>
    </p:spTree>
    <p:extLst>
      <p:ext uri="{BB962C8B-B14F-4D97-AF65-F5344CB8AC3E}">
        <p14:creationId xmlns:p14="http://schemas.microsoft.com/office/powerpoint/2010/main" val="2840694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3.jp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12.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10.png"/><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5.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hdphoto8.wdp"/><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5.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hdphoto7.wdp"/><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6.png"/><Relationship Id="rId7"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14.png"/><Relationship Id="rId4" Type="http://schemas.microsoft.com/office/2007/relationships/hdphoto" Target="../media/hdphoto8.wdp"/><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6.png"/><Relationship Id="rId7"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7.wdp"/><Relationship Id="rId11" Type="http://schemas.openxmlformats.org/officeDocument/2006/relationships/image" Target="../media/image20.png"/><Relationship Id="rId5" Type="http://schemas.openxmlformats.org/officeDocument/2006/relationships/image" Target="../media/image14.png"/><Relationship Id="rId10" Type="http://schemas.microsoft.com/office/2007/relationships/hdphoto" Target="../media/hdphoto9.wdp"/><Relationship Id="rId4" Type="http://schemas.microsoft.com/office/2007/relationships/hdphoto" Target="../media/hdphoto8.wdp"/><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0.png"/><Relationship Id="rId12" Type="http://schemas.microsoft.com/office/2007/relationships/hdphoto" Target="../media/hdphoto10.wdp"/><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7.wdp"/><Relationship Id="rId11" Type="http://schemas.openxmlformats.org/officeDocument/2006/relationships/image" Target="../media/image21.png"/><Relationship Id="rId5" Type="http://schemas.openxmlformats.org/officeDocument/2006/relationships/image" Target="../media/image14.png"/><Relationship Id="rId10" Type="http://schemas.microsoft.com/office/2007/relationships/hdphoto" Target="../media/hdphoto9.wdp"/><Relationship Id="rId4" Type="http://schemas.microsoft.com/office/2007/relationships/hdphoto" Target="../media/hdphoto8.wdp"/><Relationship Id="rId9" Type="http://schemas.openxmlformats.org/officeDocument/2006/relationships/image" Target="../media/image19.png"/><Relationship Id="rId14" Type="http://schemas.microsoft.com/office/2007/relationships/hdphoto" Target="../media/hdphoto11.wdp"/></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10.png"/><Relationship Id="rId12" Type="http://schemas.microsoft.com/office/2007/relationships/hdphoto" Target="../media/hdphoto10.wdp"/><Relationship Id="rId2" Type="http://schemas.openxmlformats.org/officeDocument/2006/relationships/image" Target="../media/image1.jpg"/><Relationship Id="rId16" Type="http://schemas.microsoft.com/office/2007/relationships/hdphoto" Target="../media/hdphoto12.wdp"/><Relationship Id="rId1" Type="http://schemas.openxmlformats.org/officeDocument/2006/relationships/slideLayout" Target="../slideLayouts/slideLayout1.xml"/><Relationship Id="rId6" Type="http://schemas.microsoft.com/office/2007/relationships/hdphoto" Target="../media/hdphoto7.wdp"/><Relationship Id="rId11" Type="http://schemas.openxmlformats.org/officeDocument/2006/relationships/image" Target="../media/image21.png"/><Relationship Id="rId5" Type="http://schemas.openxmlformats.org/officeDocument/2006/relationships/image" Target="../media/image14.png"/><Relationship Id="rId15" Type="http://schemas.openxmlformats.org/officeDocument/2006/relationships/image" Target="../media/image24.png"/><Relationship Id="rId10" Type="http://schemas.microsoft.com/office/2007/relationships/hdphoto" Target="../media/hdphoto9.wdp"/><Relationship Id="rId4" Type="http://schemas.microsoft.com/office/2007/relationships/hdphoto" Target="../media/hdphoto8.wdp"/><Relationship Id="rId9" Type="http://schemas.openxmlformats.org/officeDocument/2006/relationships/image" Target="../media/image19.png"/><Relationship Id="rId14" Type="http://schemas.microsoft.com/office/2007/relationships/hdphoto" Target="../media/hdphoto1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12.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5.png"/><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24.png"/><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24.png"/><Relationship Id="rId4" Type="http://schemas.microsoft.com/office/2007/relationships/hdphoto" Target="../media/hdphoto5.wdp"/><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2.wdp"/><Relationship Id="rId11" Type="http://schemas.openxmlformats.org/officeDocument/2006/relationships/image" Target="../media/image30.png"/><Relationship Id="rId5" Type="http://schemas.openxmlformats.org/officeDocument/2006/relationships/image" Target="../media/image24.png"/><Relationship Id="rId10" Type="http://schemas.microsoft.com/office/2007/relationships/hdphoto" Target="../media/hdphoto14.wdp"/><Relationship Id="rId4" Type="http://schemas.microsoft.com/office/2007/relationships/hdphoto" Target="../media/hdphoto5.wdp"/><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15.wdp"/><Relationship Id="rId3" Type="http://schemas.openxmlformats.org/officeDocument/2006/relationships/image" Target="../media/image10.png"/><Relationship Id="rId7" Type="http://schemas.openxmlformats.org/officeDocument/2006/relationships/image" Target="../media/image31.png"/><Relationship Id="rId12"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2.wdp"/><Relationship Id="rId11" Type="http://schemas.microsoft.com/office/2007/relationships/hdphoto" Target="../media/hdphoto14.wdp"/><Relationship Id="rId5" Type="http://schemas.openxmlformats.org/officeDocument/2006/relationships/image" Target="../media/image24.png"/><Relationship Id="rId10" Type="http://schemas.openxmlformats.org/officeDocument/2006/relationships/image" Target="../media/image29.png"/><Relationship Id="rId4" Type="http://schemas.microsoft.com/office/2007/relationships/hdphoto" Target="../media/hdphoto5.wdp"/><Relationship Id="rId9" Type="http://schemas.microsoft.com/office/2007/relationships/hdphoto" Target="../media/hdphoto13.wdp"/></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6.wdp"/><Relationship Id="rId5" Type="http://schemas.openxmlformats.org/officeDocument/2006/relationships/image" Target="../media/image33.png"/><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6.wdp"/><Relationship Id="rId5" Type="http://schemas.openxmlformats.org/officeDocument/2006/relationships/image" Target="../media/image33.png"/><Relationship Id="rId4" Type="http://schemas.microsoft.com/office/2007/relationships/hdphoto" Target="../media/hdphoto5.wdp"/><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6.wdp"/><Relationship Id="rId11" Type="http://schemas.openxmlformats.org/officeDocument/2006/relationships/image" Target="../media/image38.png"/><Relationship Id="rId5" Type="http://schemas.openxmlformats.org/officeDocument/2006/relationships/image" Target="../media/image33.png"/><Relationship Id="rId10" Type="http://schemas.microsoft.com/office/2007/relationships/hdphoto" Target="../media/hdphoto18.wdp"/><Relationship Id="rId4" Type="http://schemas.microsoft.com/office/2007/relationships/hdphoto" Target="../media/hdphoto5.wdp"/><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microsoft.com/office/2007/relationships/hdphoto" Target="../media/hdphoto17.wdp"/><Relationship Id="rId13" Type="http://schemas.openxmlformats.org/officeDocument/2006/relationships/image" Target="../media/image40.png"/><Relationship Id="rId3" Type="http://schemas.openxmlformats.org/officeDocument/2006/relationships/image" Target="../media/image10.png"/><Relationship Id="rId7" Type="http://schemas.openxmlformats.org/officeDocument/2006/relationships/image" Target="../media/image35.png"/><Relationship Id="rId12" Type="http://schemas.microsoft.com/office/2007/relationships/hdphoto" Target="../media/hdphoto19.wdp"/><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6.wdp"/><Relationship Id="rId11" Type="http://schemas.openxmlformats.org/officeDocument/2006/relationships/image" Target="../media/image39.png"/><Relationship Id="rId5" Type="http://schemas.openxmlformats.org/officeDocument/2006/relationships/image" Target="../media/image33.png"/><Relationship Id="rId10" Type="http://schemas.microsoft.com/office/2007/relationships/hdphoto" Target="../media/hdphoto18.wdp"/><Relationship Id="rId4" Type="http://schemas.microsoft.com/office/2007/relationships/hdphoto" Target="../media/hdphoto5.wdp"/><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20.wdp"/><Relationship Id="rId5" Type="http://schemas.openxmlformats.org/officeDocument/2006/relationships/image" Target="../media/image41.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10.png"/><Relationship Id="rId7"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20.wdp"/><Relationship Id="rId5" Type="http://schemas.openxmlformats.org/officeDocument/2006/relationships/image" Target="../media/image41.png"/><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4.png"/><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5.png"/><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5.png"/><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5.png"/><Relationship Id="rId4" Type="http://schemas.microsoft.com/office/2007/relationships/hdphoto" Target="../media/hdphoto5.wdp"/><Relationship Id="rId9" Type="http://schemas.microsoft.com/office/2007/relationships/hdphoto" Target="../media/hdphoto11.wdp"/></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13" Type="http://schemas.microsoft.com/office/2007/relationships/hdphoto" Target="../media/hdphoto11.wdp"/><Relationship Id="rId3" Type="http://schemas.openxmlformats.org/officeDocument/2006/relationships/image" Target="../media/image47.gif"/><Relationship Id="rId7" Type="http://schemas.microsoft.com/office/2007/relationships/hdphoto" Target="../media/hdphoto5.wdp"/><Relationship Id="rId12"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0.png"/><Relationship Id="rId11" Type="http://schemas.microsoft.com/office/2007/relationships/hdphoto" Target="../media/hdphoto22.wdp"/><Relationship Id="rId5" Type="http://schemas.openxmlformats.org/officeDocument/2006/relationships/image" Target="../media/image49.svg"/><Relationship Id="rId10" Type="http://schemas.openxmlformats.org/officeDocument/2006/relationships/image" Target="../media/image50.png"/><Relationship Id="rId4" Type="http://schemas.openxmlformats.org/officeDocument/2006/relationships/image" Target="../media/image48.png"/><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3.gif"/><Relationship Id="rId4" Type="http://schemas.microsoft.com/office/2007/relationships/hdphoto" Target="../media/hdphoto23.wdp"/></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gif"/><Relationship Id="rId4" Type="http://schemas.microsoft.com/office/2007/relationships/hdphoto" Target="../media/hdphoto23.wdp"/></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gif"/><Relationship Id="rId4" Type="http://schemas.microsoft.com/office/2007/relationships/hdphoto" Target="../media/hdphoto23.wdp"/></Relationships>
</file>

<file path=ppt/slides/_rels/slide46.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gif"/><Relationship Id="rId4" Type="http://schemas.microsoft.com/office/2007/relationships/hdphoto" Target="../media/hdphoto23.wdp"/><Relationship Id="rId9" Type="http://schemas.openxmlformats.org/officeDocument/2006/relationships/image" Target="../media/image57.png"/></Relationships>
</file>

<file path=ppt/slides/_rels/slide47.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gif"/><Relationship Id="rId10" Type="http://schemas.microsoft.com/office/2007/relationships/hdphoto" Target="../media/hdphoto25.wdp"/><Relationship Id="rId4" Type="http://schemas.microsoft.com/office/2007/relationships/hdphoto" Target="../media/hdphoto23.wdp"/><Relationship Id="rId9"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27.wdp"/><Relationship Id="rId3" Type="http://schemas.openxmlformats.org/officeDocument/2006/relationships/image" Target="../media/image52.png"/><Relationship Id="rId7" Type="http://schemas.microsoft.com/office/2007/relationships/hdphoto" Target="../media/hdphoto26.wdp"/><Relationship Id="rId12" Type="http://schemas.openxmlformats.org/officeDocument/2006/relationships/image" Target="../media/image6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0.png"/><Relationship Id="rId11" Type="http://schemas.microsoft.com/office/2007/relationships/hdphoto" Target="../media/hdphoto25.wdp"/><Relationship Id="rId5" Type="http://schemas.openxmlformats.org/officeDocument/2006/relationships/image" Target="../media/image53.gif"/><Relationship Id="rId10" Type="http://schemas.openxmlformats.org/officeDocument/2006/relationships/image" Target="../media/image58.png"/><Relationship Id="rId4" Type="http://schemas.microsoft.com/office/2007/relationships/hdphoto" Target="../media/hdphoto23.wdp"/><Relationship Id="rId9" Type="http://schemas.microsoft.com/office/2007/relationships/hdphoto" Target="../media/hdphoto24.wdp"/><Relationship Id="rId14" Type="http://schemas.openxmlformats.org/officeDocument/2006/relationships/image" Target="../media/image62.png"/></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27.wdp"/><Relationship Id="rId3" Type="http://schemas.openxmlformats.org/officeDocument/2006/relationships/image" Target="../media/image52.png"/><Relationship Id="rId7" Type="http://schemas.microsoft.com/office/2007/relationships/hdphoto" Target="../media/hdphoto26.wdp"/><Relationship Id="rId12" Type="http://schemas.openxmlformats.org/officeDocument/2006/relationships/image" Target="../media/image61.png"/><Relationship Id="rId2" Type="http://schemas.openxmlformats.org/officeDocument/2006/relationships/image" Target="../media/image1.jpg"/><Relationship Id="rId16"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0.png"/><Relationship Id="rId11" Type="http://schemas.microsoft.com/office/2007/relationships/hdphoto" Target="../media/hdphoto25.wdp"/><Relationship Id="rId5" Type="http://schemas.openxmlformats.org/officeDocument/2006/relationships/image" Target="../media/image53.gif"/><Relationship Id="rId15" Type="http://schemas.microsoft.com/office/2007/relationships/hdphoto" Target="../media/hdphoto28.wdp"/><Relationship Id="rId10" Type="http://schemas.openxmlformats.org/officeDocument/2006/relationships/image" Target="../media/image58.png"/><Relationship Id="rId4" Type="http://schemas.microsoft.com/office/2007/relationships/hdphoto" Target="../media/hdphoto23.wdp"/><Relationship Id="rId9" Type="http://schemas.microsoft.com/office/2007/relationships/hdphoto" Target="../media/hdphoto24.wdp"/><Relationship Id="rId1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27.wdp"/><Relationship Id="rId18" Type="http://schemas.openxmlformats.org/officeDocument/2006/relationships/image" Target="../media/image66.png"/><Relationship Id="rId3" Type="http://schemas.openxmlformats.org/officeDocument/2006/relationships/image" Target="../media/image52.png"/><Relationship Id="rId7" Type="http://schemas.microsoft.com/office/2007/relationships/hdphoto" Target="../media/hdphoto26.wdp"/><Relationship Id="rId12" Type="http://schemas.openxmlformats.org/officeDocument/2006/relationships/image" Target="../media/image61.png"/><Relationship Id="rId17" Type="http://schemas.microsoft.com/office/2007/relationships/hdphoto" Target="../media/hdphoto29.wdp"/><Relationship Id="rId2" Type="http://schemas.openxmlformats.org/officeDocument/2006/relationships/image" Target="../media/image1.jpg"/><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0.png"/><Relationship Id="rId11" Type="http://schemas.microsoft.com/office/2007/relationships/hdphoto" Target="../media/hdphoto25.wdp"/><Relationship Id="rId5" Type="http://schemas.openxmlformats.org/officeDocument/2006/relationships/image" Target="../media/image53.gif"/><Relationship Id="rId15" Type="http://schemas.microsoft.com/office/2007/relationships/hdphoto" Target="../media/hdphoto28.wdp"/><Relationship Id="rId10" Type="http://schemas.openxmlformats.org/officeDocument/2006/relationships/image" Target="../media/image58.png"/><Relationship Id="rId4" Type="http://schemas.microsoft.com/office/2007/relationships/hdphoto" Target="../media/hdphoto23.wdp"/><Relationship Id="rId9" Type="http://schemas.microsoft.com/office/2007/relationships/hdphoto" Target="../media/hdphoto24.wdp"/><Relationship Id="rId14" Type="http://schemas.openxmlformats.org/officeDocument/2006/relationships/image" Target="../media/image63.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27.wdp"/><Relationship Id="rId18" Type="http://schemas.openxmlformats.org/officeDocument/2006/relationships/image" Target="../media/image67.png"/><Relationship Id="rId3" Type="http://schemas.openxmlformats.org/officeDocument/2006/relationships/image" Target="../media/image52.png"/><Relationship Id="rId7" Type="http://schemas.microsoft.com/office/2007/relationships/hdphoto" Target="../media/hdphoto26.wdp"/><Relationship Id="rId12" Type="http://schemas.openxmlformats.org/officeDocument/2006/relationships/image" Target="../media/image61.png"/><Relationship Id="rId17" Type="http://schemas.microsoft.com/office/2007/relationships/hdphoto" Target="../media/hdphoto29.wdp"/><Relationship Id="rId2" Type="http://schemas.openxmlformats.org/officeDocument/2006/relationships/image" Target="../media/image1.jpg"/><Relationship Id="rId16" Type="http://schemas.openxmlformats.org/officeDocument/2006/relationships/image" Target="../media/image65.png"/><Relationship Id="rId20"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60.png"/><Relationship Id="rId11" Type="http://schemas.microsoft.com/office/2007/relationships/hdphoto" Target="../media/hdphoto25.wdp"/><Relationship Id="rId5" Type="http://schemas.openxmlformats.org/officeDocument/2006/relationships/image" Target="../media/image53.gif"/><Relationship Id="rId15" Type="http://schemas.microsoft.com/office/2007/relationships/hdphoto" Target="../media/hdphoto28.wdp"/><Relationship Id="rId10" Type="http://schemas.openxmlformats.org/officeDocument/2006/relationships/image" Target="../media/image58.png"/><Relationship Id="rId19" Type="http://schemas.microsoft.com/office/2007/relationships/hdphoto" Target="../media/hdphoto30.wdp"/><Relationship Id="rId4" Type="http://schemas.microsoft.com/office/2007/relationships/hdphoto" Target="../media/hdphoto23.wdp"/><Relationship Id="rId9" Type="http://schemas.microsoft.com/office/2007/relationships/hdphoto" Target="../media/hdphoto24.wdp"/><Relationship Id="rId14" Type="http://schemas.openxmlformats.org/officeDocument/2006/relationships/image" Target="../media/image63.png"/></Relationships>
</file>

<file path=ppt/slides/_rels/slide52.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27.wdp"/><Relationship Id="rId18" Type="http://schemas.openxmlformats.org/officeDocument/2006/relationships/image" Target="../media/image67.png"/><Relationship Id="rId3" Type="http://schemas.openxmlformats.org/officeDocument/2006/relationships/image" Target="../media/image52.png"/><Relationship Id="rId21" Type="http://schemas.microsoft.com/office/2007/relationships/hdphoto" Target="../media/hdphoto31.wdp"/><Relationship Id="rId7" Type="http://schemas.microsoft.com/office/2007/relationships/hdphoto" Target="../media/hdphoto26.wdp"/><Relationship Id="rId12" Type="http://schemas.openxmlformats.org/officeDocument/2006/relationships/image" Target="../media/image61.png"/><Relationship Id="rId17" Type="http://schemas.microsoft.com/office/2007/relationships/hdphoto" Target="../media/hdphoto29.wdp"/><Relationship Id="rId2" Type="http://schemas.openxmlformats.org/officeDocument/2006/relationships/image" Target="../media/image1.jp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60.png"/><Relationship Id="rId11" Type="http://schemas.microsoft.com/office/2007/relationships/hdphoto" Target="../media/hdphoto25.wdp"/><Relationship Id="rId5" Type="http://schemas.openxmlformats.org/officeDocument/2006/relationships/image" Target="../media/image53.gif"/><Relationship Id="rId15" Type="http://schemas.microsoft.com/office/2007/relationships/hdphoto" Target="../media/hdphoto28.wdp"/><Relationship Id="rId10" Type="http://schemas.openxmlformats.org/officeDocument/2006/relationships/image" Target="../media/image58.png"/><Relationship Id="rId19" Type="http://schemas.microsoft.com/office/2007/relationships/hdphoto" Target="../media/hdphoto30.wdp"/><Relationship Id="rId4" Type="http://schemas.microsoft.com/office/2007/relationships/hdphoto" Target="../media/hdphoto23.wdp"/><Relationship Id="rId9" Type="http://schemas.microsoft.com/office/2007/relationships/hdphoto" Target="../media/hdphoto24.wdp"/><Relationship Id="rId14" Type="http://schemas.openxmlformats.org/officeDocument/2006/relationships/image" Target="../media/image63.png"/><Relationship Id="rId22" Type="http://schemas.openxmlformats.org/officeDocument/2006/relationships/image" Target="../media/image70.png"/></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27.wdp"/><Relationship Id="rId18" Type="http://schemas.openxmlformats.org/officeDocument/2006/relationships/image" Target="../media/image67.png"/><Relationship Id="rId3" Type="http://schemas.openxmlformats.org/officeDocument/2006/relationships/image" Target="../media/image52.png"/><Relationship Id="rId21" Type="http://schemas.microsoft.com/office/2007/relationships/hdphoto" Target="../media/hdphoto31.wdp"/><Relationship Id="rId7" Type="http://schemas.microsoft.com/office/2007/relationships/hdphoto" Target="../media/hdphoto26.wdp"/><Relationship Id="rId12" Type="http://schemas.openxmlformats.org/officeDocument/2006/relationships/image" Target="../media/image61.png"/><Relationship Id="rId17" Type="http://schemas.microsoft.com/office/2007/relationships/hdphoto" Target="../media/hdphoto29.wdp"/><Relationship Id="rId2" Type="http://schemas.openxmlformats.org/officeDocument/2006/relationships/image" Target="../media/image1.jp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60.png"/><Relationship Id="rId11" Type="http://schemas.microsoft.com/office/2007/relationships/hdphoto" Target="../media/hdphoto25.wdp"/><Relationship Id="rId24" Type="http://schemas.openxmlformats.org/officeDocument/2006/relationships/image" Target="../media/image72.png"/><Relationship Id="rId5" Type="http://schemas.openxmlformats.org/officeDocument/2006/relationships/image" Target="../media/image53.gif"/><Relationship Id="rId15" Type="http://schemas.microsoft.com/office/2007/relationships/hdphoto" Target="../media/hdphoto28.wdp"/><Relationship Id="rId23" Type="http://schemas.microsoft.com/office/2007/relationships/hdphoto" Target="../media/hdphoto32.wdp"/><Relationship Id="rId10" Type="http://schemas.openxmlformats.org/officeDocument/2006/relationships/image" Target="../media/image58.png"/><Relationship Id="rId19" Type="http://schemas.microsoft.com/office/2007/relationships/hdphoto" Target="../media/hdphoto30.wdp"/><Relationship Id="rId4" Type="http://schemas.microsoft.com/office/2007/relationships/hdphoto" Target="../media/hdphoto23.wdp"/><Relationship Id="rId9" Type="http://schemas.microsoft.com/office/2007/relationships/hdphoto" Target="../media/hdphoto24.wdp"/><Relationship Id="rId14" Type="http://schemas.openxmlformats.org/officeDocument/2006/relationships/image" Target="../media/image63.png"/><Relationship Id="rId22" Type="http://schemas.openxmlformats.org/officeDocument/2006/relationships/image" Target="../media/image71.png"/></Relationships>
</file>

<file path=ppt/slides/_rels/slide54.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27.wdp"/><Relationship Id="rId18" Type="http://schemas.openxmlformats.org/officeDocument/2006/relationships/image" Target="../media/image67.png"/><Relationship Id="rId3" Type="http://schemas.openxmlformats.org/officeDocument/2006/relationships/image" Target="../media/image52.png"/><Relationship Id="rId21" Type="http://schemas.microsoft.com/office/2007/relationships/hdphoto" Target="../media/hdphoto31.wdp"/><Relationship Id="rId7" Type="http://schemas.microsoft.com/office/2007/relationships/hdphoto" Target="../media/hdphoto26.wdp"/><Relationship Id="rId12" Type="http://schemas.openxmlformats.org/officeDocument/2006/relationships/image" Target="../media/image61.png"/><Relationship Id="rId17" Type="http://schemas.microsoft.com/office/2007/relationships/hdphoto" Target="../media/hdphoto29.wdp"/><Relationship Id="rId25" Type="http://schemas.microsoft.com/office/2007/relationships/hdphoto" Target="../media/hdphoto33.wdp"/><Relationship Id="rId2" Type="http://schemas.openxmlformats.org/officeDocument/2006/relationships/image" Target="../media/image1.jp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60.png"/><Relationship Id="rId11" Type="http://schemas.microsoft.com/office/2007/relationships/hdphoto" Target="../media/hdphoto25.wdp"/><Relationship Id="rId24" Type="http://schemas.openxmlformats.org/officeDocument/2006/relationships/image" Target="../media/image73.png"/><Relationship Id="rId5" Type="http://schemas.openxmlformats.org/officeDocument/2006/relationships/image" Target="../media/image53.gif"/><Relationship Id="rId15" Type="http://schemas.microsoft.com/office/2007/relationships/hdphoto" Target="../media/hdphoto28.wdp"/><Relationship Id="rId23" Type="http://schemas.microsoft.com/office/2007/relationships/hdphoto" Target="../media/hdphoto32.wdp"/><Relationship Id="rId10" Type="http://schemas.openxmlformats.org/officeDocument/2006/relationships/image" Target="../media/image58.png"/><Relationship Id="rId19" Type="http://schemas.microsoft.com/office/2007/relationships/hdphoto" Target="../media/hdphoto30.wdp"/><Relationship Id="rId4" Type="http://schemas.microsoft.com/office/2007/relationships/hdphoto" Target="../media/hdphoto23.wdp"/><Relationship Id="rId9" Type="http://schemas.microsoft.com/office/2007/relationships/hdphoto" Target="../media/hdphoto24.wdp"/><Relationship Id="rId14" Type="http://schemas.openxmlformats.org/officeDocument/2006/relationships/image" Target="../media/image63.png"/><Relationship Id="rId22"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76.png"/><Relationship Id="rId4" Type="http://schemas.microsoft.com/office/2007/relationships/hdphoto" Target="../media/hdphoto34.wdp"/></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35.wdp"/><Relationship Id="rId5" Type="http://schemas.openxmlformats.org/officeDocument/2006/relationships/image" Target="../media/image77.png"/><Relationship Id="rId4" Type="http://schemas.microsoft.com/office/2007/relationships/hdphoto" Target="../media/hdphoto34.wdp"/></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6.png"/><Relationship Id="rId4" Type="http://schemas.microsoft.com/office/2007/relationships/hdphoto" Target="../media/hdphoto34.wdp"/></Relationships>
</file>

<file path=ppt/slides/_rels/slide5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6.png"/><Relationship Id="rId4" Type="http://schemas.microsoft.com/office/2007/relationships/hdphoto" Target="../media/hdphoto34.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6.png"/><Relationship Id="rId4" Type="http://schemas.microsoft.com/office/2007/relationships/hdphoto" Target="../media/hdphoto34.wdp"/><Relationship Id="rId9" Type="http://schemas.openxmlformats.org/officeDocument/2006/relationships/image" Target="../media/image81.png"/></Relationships>
</file>

<file path=ppt/slides/_rels/slide6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6.png"/><Relationship Id="rId10" Type="http://schemas.microsoft.com/office/2007/relationships/hdphoto" Target="../media/hdphoto36.wdp"/><Relationship Id="rId4" Type="http://schemas.microsoft.com/office/2007/relationships/hdphoto" Target="../media/hdphoto34.wdp"/><Relationship Id="rId9"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85.png"/><Relationship Id="rId4" Type="http://schemas.microsoft.com/office/2007/relationships/hdphoto" Target="../media/hdphoto37.wdp"/></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38.wdp"/><Relationship Id="rId5" Type="http://schemas.openxmlformats.org/officeDocument/2006/relationships/image" Target="../media/image86.png"/><Relationship Id="rId4" Type="http://schemas.microsoft.com/office/2007/relationships/hdphoto" Target="../media/hdphoto37.wdp"/></Relationships>
</file>

<file path=ppt/slides/_rels/slide64.xml.rels><?xml version="1.0" encoding="UTF-8" standalone="yes"?>
<Relationships xmlns="http://schemas.openxmlformats.org/package/2006/relationships"><Relationship Id="rId8" Type="http://schemas.microsoft.com/office/2007/relationships/hdphoto" Target="../media/hdphoto39.wdp"/><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38.wdp"/><Relationship Id="rId11" Type="http://schemas.openxmlformats.org/officeDocument/2006/relationships/image" Target="../media/image91.png"/><Relationship Id="rId5" Type="http://schemas.openxmlformats.org/officeDocument/2006/relationships/image" Target="../media/image86.png"/><Relationship Id="rId10" Type="http://schemas.openxmlformats.org/officeDocument/2006/relationships/image" Target="../media/image90.png"/><Relationship Id="rId4" Type="http://schemas.microsoft.com/office/2007/relationships/hdphoto" Target="../media/hdphoto37.wdp"/><Relationship Id="rId9" Type="http://schemas.openxmlformats.org/officeDocument/2006/relationships/image" Target="../media/image89.png"/></Relationships>
</file>

<file path=ppt/slides/_rels/slide65.xml.rels><?xml version="1.0" encoding="UTF-8" standalone="yes"?>
<Relationships xmlns="http://schemas.openxmlformats.org/package/2006/relationships"><Relationship Id="rId8" Type="http://schemas.microsoft.com/office/2007/relationships/hdphoto" Target="../media/hdphoto39.wdp"/><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38.wdp"/><Relationship Id="rId11" Type="http://schemas.openxmlformats.org/officeDocument/2006/relationships/image" Target="../media/image91.png"/><Relationship Id="rId5" Type="http://schemas.openxmlformats.org/officeDocument/2006/relationships/image" Target="../media/image86.png"/><Relationship Id="rId10" Type="http://schemas.openxmlformats.org/officeDocument/2006/relationships/image" Target="../media/image90.png"/><Relationship Id="rId4" Type="http://schemas.microsoft.com/office/2007/relationships/hdphoto" Target="../media/hdphoto37.wdp"/><Relationship Id="rId9" Type="http://schemas.openxmlformats.org/officeDocument/2006/relationships/image" Target="../media/image89.png"/></Relationships>
</file>

<file path=ppt/slides/_rels/slide66.xml.rels><?xml version="1.0" encoding="UTF-8" standalone="yes"?>
<Relationships xmlns="http://schemas.openxmlformats.org/package/2006/relationships"><Relationship Id="rId8" Type="http://schemas.microsoft.com/office/2007/relationships/hdphoto" Target="../media/hdphoto39.wdp"/><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1.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38.wdp"/><Relationship Id="rId11" Type="http://schemas.openxmlformats.org/officeDocument/2006/relationships/image" Target="../media/image90.png"/><Relationship Id="rId5" Type="http://schemas.openxmlformats.org/officeDocument/2006/relationships/image" Target="../media/image86.png"/><Relationship Id="rId10" Type="http://schemas.microsoft.com/office/2007/relationships/hdphoto" Target="../media/hdphoto40.wdp"/><Relationship Id="rId4" Type="http://schemas.microsoft.com/office/2007/relationships/hdphoto" Target="../media/hdphoto37.wdp"/><Relationship Id="rId9" Type="http://schemas.openxmlformats.org/officeDocument/2006/relationships/image" Target="../media/image92.png"/></Relationships>
</file>

<file path=ppt/slides/_rels/slide67.xml.rels><?xml version="1.0" encoding="UTF-8" standalone="yes"?>
<Relationships xmlns="http://schemas.openxmlformats.org/package/2006/relationships"><Relationship Id="rId8" Type="http://schemas.microsoft.com/office/2007/relationships/hdphoto" Target="../media/hdphoto39.wdp"/><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1.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38.wdp"/><Relationship Id="rId11" Type="http://schemas.openxmlformats.org/officeDocument/2006/relationships/image" Target="../media/image93.png"/><Relationship Id="rId5" Type="http://schemas.openxmlformats.org/officeDocument/2006/relationships/image" Target="../media/image86.png"/><Relationship Id="rId10" Type="http://schemas.microsoft.com/office/2007/relationships/hdphoto" Target="../media/hdphoto40.wdp"/><Relationship Id="rId4" Type="http://schemas.microsoft.com/office/2007/relationships/hdphoto" Target="../media/hdphoto37.wdp"/><Relationship Id="rId9" Type="http://schemas.openxmlformats.org/officeDocument/2006/relationships/image" Target="../media/image92.png"/></Relationships>
</file>

<file path=ppt/slides/_rels/slide68.xml.rels><?xml version="1.0" encoding="UTF-8" standalone="yes"?>
<Relationships xmlns="http://schemas.openxmlformats.org/package/2006/relationships"><Relationship Id="rId8" Type="http://schemas.microsoft.com/office/2007/relationships/hdphoto" Target="../media/hdphoto41.wdp"/><Relationship Id="rId3" Type="http://schemas.openxmlformats.org/officeDocument/2006/relationships/image" Target="../media/image84.png"/><Relationship Id="rId7" Type="http://schemas.openxmlformats.org/officeDocument/2006/relationships/image" Target="../media/image94.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0.wdp"/><Relationship Id="rId5" Type="http://schemas.openxmlformats.org/officeDocument/2006/relationships/image" Target="../media/image92.png"/><Relationship Id="rId4" Type="http://schemas.microsoft.com/office/2007/relationships/hdphoto" Target="../media/hdphoto37.wdp"/><Relationship Id="rId9" Type="http://schemas.openxmlformats.org/officeDocument/2006/relationships/image" Target="../media/image91.png"/></Relationships>
</file>

<file path=ppt/slides/_rels/slide69.xml.rels><?xml version="1.0" encoding="UTF-8" standalone="yes"?>
<Relationships xmlns="http://schemas.openxmlformats.org/package/2006/relationships"><Relationship Id="rId8" Type="http://schemas.microsoft.com/office/2007/relationships/hdphoto" Target="../media/hdphoto41.wdp"/><Relationship Id="rId3" Type="http://schemas.openxmlformats.org/officeDocument/2006/relationships/image" Target="../media/image84.png"/><Relationship Id="rId7" Type="http://schemas.openxmlformats.org/officeDocument/2006/relationships/image" Target="../media/image94.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0.wdp"/><Relationship Id="rId11" Type="http://schemas.openxmlformats.org/officeDocument/2006/relationships/image" Target="../media/image96.png"/><Relationship Id="rId5" Type="http://schemas.openxmlformats.org/officeDocument/2006/relationships/image" Target="../media/image92.png"/><Relationship Id="rId10" Type="http://schemas.microsoft.com/office/2007/relationships/hdphoto" Target="../media/hdphoto42.wdp"/><Relationship Id="rId4" Type="http://schemas.microsoft.com/office/2007/relationships/hdphoto" Target="../media/hdphoto37.wdp"/><Relationship Id="rId9"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8.png"/><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8" Type="http://schemas.microsoft.com/office/2007/relationships/hdphoto" Target="../media/hdphoto41.wdp"/><Relationship Id="rId3" Type="http://schemas.openxmlformats.org/officeDocument/2006/relationships/image" Target="../media/image84.png"/><Relationship Id="rId7" Type="http://schemas.openxmlformats.org/officeDocument/2006/relationships/image" Target="../media/image94.png"/><Relationship Id="rId12" Type="http://schemas.microsoft.com/office/2007/relationships/hdphoto" Target="../media/hdphoto43.wdp"/><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0.wdp"/><Relationship Id="rId11" Type="http://schemas.openxmlformats.org/officeDocument/2006/relationships/image" Target="../media/image97.png"/><Relationship Id="rId5" Type="http://schemas.openxmlformats.org/officeDocument/2006/relationships/image" Target="../media/image92.png"/><Relationship Id="rId10" Type="http://schemas.microsoft.com/office/2007/relationships/hdphoto" Target="../media/hdphoto42.wdp"/><Relationship Id="rId4" Type="http://schemas.microsoft.com/office/2007/relationships/hdphoto" Target="../media/hdphoto37.wdp"/><Relationship Id="rId9"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0.png"/><Relationship Id="rId4" Type="http://schemas.microsoft.com/office/2007/relationships/hdphoto" Target="../media/hdphoto44.wdp"/></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5.wdp"/><Relationship Id="rId5" Type="http://schemas.openxmlformats.org/officeDocument/2006/relationships/image" Target="../media/image101.png"/><Relationship Id="rId4" Type="http://schemas.microsoft.com/office/2007/relationships/hdphoto" Target="../media/hdphoto44.wdp"/></Relationships>
</file>

<file path=ppt/slides/_rels/slide74.xml.rels><?xml version="1.0" encoding="UTF-8" standalone="yes"?>
<Relationships xmlns="http://schemas.openxmlformats.org/package/2006/relationships"><Relationship Id="rId8" Type="http://schemas.microsoft.com/office/2007/relationships/hdphoto" Target="../media/hdphoto46.wdp"/><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5.wdp"/><Relationship Id="rId5" Type="http://schemas.openxmlformats.org/officeDocument/2006/relationships/image" Target="../media/image101.png"/><Relationship Id="rId4" Type="http://schemas.microsoft.com/office/2007/relationships/hdphoto" Target="../media/hdphoto44.wdp"/><Relationship Id="rId9" Type="http://schemas.openxmlformats.org/officeDocument/2006/relationships/image" Target="../media/image104.png"/></Relationships>
</file>

<file path=ppt/slides/_rels/slide75.xml.rels><?xml version="1.0" encoding="UTF-8" standalone="yes"?>
<Relationships xmlns="http://schemas.openxmlformats.org/package/2006/relationships"><Relationship Id="rId8" Type="http://schemas.microsoft.com/office/2007/relationships/hdphoto" Target="../media/hdphoto46.wdp"/><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45.wdp"/><Relationship Id="rId11" Type="http://schemas.openxmlformats.org/officeDocument/2006/relationships/image" Target="../media/image106.jpg"/><Relationship Id="rId5" Type="http://schemas.openxmlformats.org/officeDocument/2006/relationships/image" Target="../media/image101.png"/><Relationship Id="rId10" Type="http://schemas.microsoft.com/office/2007/relationships/hdphoto" Target="../media/hdphoto47.wdp"/><Relationship Id="rId4" Type="http://schemas.microsoft.com/office/2007/relationships/hdphoto" Target="../media/hdphoto44.wdp"/><Relationship Id="rId9"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E0420D-816E-5AE3-8BDF-1566532B95A5}"/>
              </a:ext>
            </a:extLst>
          </p:cNvPr>
          <p:cNvSpPr/>
          <p:nvPr/>
        </p:nvSpPr>
        <p:spPr>
          <a:xfrm>
            <a:off x="0" y="2222102"/>
            <a:ext cx="12192000" cy="14883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9" name="Rectangle 8">
            <a:extLst>
              <a:ext uri="{FF2B5EF4-FFF2-40B4-BE49-F238E27FC236}">
                <a16:creationId xmlns:a16="http://schemas.microsoft.com/office/drawing/2014/main" id="{89A2C399-437C-A403-62CC-B80443832C48}"/>
              </a:ext>
            </a:extLst>
          </p:cNvPr>
          <p:cNvSpPr/>
          <p:nvPr/>
        </p:nvSpPr>
        <p:spPr>
          <a:xfrm>
            <a:off x="0" y="3710474"/>
            <a:ext cx="12192000" cy="553616"/>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ea typeface="Tahoma" panose="020B0604030504040204" pitchFamily="34" charset="0"/>
                <a:cs typeface="Tahoma" panose="020B0604030504040204" pitchFamily="34" charset="0"/>
              </a:rPr>
              <a:t>Presented by</a:t>
            </a:r>
            <a:r>
              <a:rPr lang="en-US" sz="2400" dirty="0">
                <a:solidFill>
                  <a:schemeClr val="bg1"/>
                </a:solidFill>
                <a:ea typeface="Tahoma" panose="020B0604030504040204" pitchFamily="34" charset="0"/>
                <a:cs typeface="Tahoma" panose="020B0604030504040204" pitchFamily="34" charset="0"/>
              </a:rPr>
              <a:t> Ahmed Al-Kataby, </a:t>
            </a:r>
            <a:r>
              <a:rPr lang="en-US" sz="2400" dirty="0" err="1">
                <a:solidFill>
                  <a:schemeClr val="bg1"/>
                </a:solidFill>
                <a:ea typeface="Tahoma" panose="020B0604030504040204" pitchFamily="34" charset="0"/>
                <a:cs typeface="Tahoma" panose="020B0604030504040204" pitchFamily="34" charset="0"/>
              </a:rPr>
              <a:t>Ayham</a:t>
            </a:r>
            <a:r>
              <a:rPr lang="en-US" sz="2400" dirty="0">
                <a:solidFill>
                  <a:schemeClr val="bg1"/>
                </a:solidFill>
                <a:ea typeface="Tahoma" panose="020B0604030504040204" pitchFamily="34" charset="0"/>
                <a:cs typeface="Tahoma" panose="020B0604030504040204" pitchFamily="34" charset="0"/>
              </a:rPr>
              <a:t> Al-</a:t>
            </a:r>
            <a:r>
              <a:rPr lang="en-US" sz="2400" dirty="0" err="1">
                <a:solidFill>
                  <a:schemeClr val="bg1"/>
                </a:solidFill>
                <a:ea typeface="Tahoma" panose="020B0604030504040204" pitchFamily="34" charset="0"/>
                <a:cs typeface="Tahoma" panose="020B0604030504040204" pitchFamily="34" charset="0"/>
              </a:rPr>
              <a:t>Akhally</a:t>
            </a:r>
            <a:r>
              <a:rPr lang="en-US" sz="2400" dirty="0">
                <a:solidFill>
                  <a:schemeClr val="bg1"/>
                </a:solidFill>
                <a:ea typeface="Tahoma" panose="020B0604030504040204" pitchFamily="34" charset="0"/>
                <a:cs typeface="Tahoma" panose="020B0604030504040204" pitchFamily="34" charset="0"/>
              </a:rPr>
              <a:t> and Idris Hajar</a:t>
            </a:r>
          </a:p>
        </p:txBody>
      </p:sp>
    </p:spTree>
    <p:extLst>
      <p:ext uri="{BB962C8B-B14F-4D97-AF65-F5344CB8AC3E}">
        <p14:creationId xmlns:p14="http://schemas.microsoft.com/office/powerpoint/2010/main" val="260031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800" fill="hold"/>
                                        <p:tgtEl>
                                          <p:spTgt spid="5"/>
                                        </p:tgtEl>
                                        <p:attrNameLst>
                                          <p:attrName>ppt_x</p:attrName>
                                        </p:attrNameLst>
                                      </p:cBhvr>
                                      <p:tavLst>
                                        <p:tav tm="0">
                                          <p:val>
                                            <p:strVal val="#ppt_x"/>
                                          </p:val>
                                        </p:tav>
                                        <p:tav tm="100000">
                                          <p:val>
                                            <p:strVal val="#ppt_x"/>
                                          </p:val>
                                        </p:tav>
                                      </p:tavLst>
                                    </p:anim>
                                    <p:anim calcmode="lin" valueType="num">
                                      <p:cBhvr additive="base">
                                        <p:cTn id="8" dur="8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8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3" idx="0"/>
          </p:cNvCxnSpPr>
          <p:nvPr/>
        </p:nvCxnSpPr>
        <p:spPr>
          <a:xfrm rot="5400000" flipH="1" flipV="1">
            <a:off x="4735522" y="-2191482"/>
            <a:ext cx="2" cy="7442244"/>
          </a:xfrm>
          <a:prstGeom prst="curvedConnector5">
            <a:avLst>
              <a:gd name="adj1" fmla="val -11430000000"/>
              <a:gd name="adj2" fmla="val 48078"/>
              <a:gd name="adj3" fmla="val 114301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3470205" y="-1681361"/>
            <a:ext cx="169993" cy="5081599"/>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171426" y="944435"/>
            <a:ext cx="1685950" cy="585206"/>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Math</a:t>
            </a:r>
            <a:endParaRPr lang="en-US" sz="2400" b="1" dirty="0">
              <a:solidFill>
                <a:schemeClr val="bg1"/>
              </a:solidFill>
            </a:endParaRPr>
          </a:p>
        </p:txBody>
      </p:sp>
      <p:sp>
        <p:nvSpPr>
          <p:cNvPr id="3" name="Rectangle 2">
            <a:extLst>
              <a:ext uri="{FF2B5EF4-FFF2-40B4-BE49-F238E27FC236}">
                <a16:creationId xmlns:a16="http://schemas.microsoft.com/office/drawing/2014/main" id="{B9C7779C-0F5F-62B1-C29F-C696DFB3EA56}"/>
              </a:ext>
            </a:extLst>
          </p:cNvPr>
          <p:cNvSpPr/>
          <p:nvPr/>
        </p:nvSpPr>
        <p:spPr>
          <a:xfrm>
            <a:off x="7327642" y="1529639"/>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Vector</a:t>
            </a:r>
          </a:p>
        </p:txBody>
      </p:sp>
      <p:cxnSp>
        <p:nvCxnSpPr>
          <p:cNvPr id="4" name="Connector: Curved 3">
            <a:extLst>
              <a:ext uri="{FF2B5EF4-FFF2-40B4-BE49-F238E27FC236}">
                <a16:creationId xmlns:a16="http://schemas.microsoft.com/office/drawing/2014/main" id="{1D0867A9-10E3-0145-1318-BEBE0538D172}"/>
              </a:ext>
            </a:extLst>
          </p:cNvPr>
          <p:cNvCxnSpPr>
            <a:cxnSpLocks/>
            <a:stCxn id="2" idx="2"/>
            <a:endCxn id="10" idx="0"/>
          </p:cNvCxnSpPr>
          <p:nvPr/>
        </p:nvCxnSpPr>
        <p:spPr>
          <a:xfrm rot="5400000" flipH="1" flipV="1">
            <a:off x="2372935" y="167219"/>
            <a:ext cx="3888" cy="2720956"/>
          </a:xfrm>
          <a:prstGeom prst="curvedConnector5">
            <a:avLst>
              <a:gd name="adj1" fmla="val -5879630"/>
              <a:gd name="adj2" fmla="val 44744"/>
              <a:gd name="adj3" fmla="val 597963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FD14E78F-4A1D-4551-3FAA-73B9047F4E8D}"/>
              </a:ext>
            </a:extLst>
          </p:cNvPr>
          <p:cNvCxnSpPr>
            <a:cxnSpLocks/>
            <a:stCxn id="10" idx="2"/>
            <a:endCxn id="20" idx="0"/>
          </p:cNvCxnSpPr>
          <p:nvPr/>
        </p:nvCxnSpPr>
        <p:spPr>
          <a:xfrm rot="16200000" flipH="1">
            <a:off x="4355939" y="1688942"/>
            <a:ext cx="1119476" cy="2360641"/>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4C663FFD-FED4-ADB9-0560-87C36DFD0183}"/>
              </a:ext>
            </a:extLst>
          </p:cNvPr>
          <p:cNvCxnSpPr>
            <a:cxnSpLocks/>
            <a:stCxn id="3" idx="2"/>
            <a:endCxn id="20" idx="0"/>
          </p:cNvCxnSpPr>
          <p:nvPr/>
        </p:nvCxnSpPr>
        <p:spPr>
          <a:xfrm rot="5400000">
            <a:off x="6718527" y="1690882"/>
            <a:ext cx="1115591" cy="2360647"/>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8C0FAD3-798C-6A34-84A2-3B24A47F58D7}"/>
              </a:ext>
            </a:extLst>
          </p:cNvPr>
          <p:cNvSpPr/>
          <p:nvPr/>
        </p:nvSpPr>
        <p:spPr>
          <a:xfrm>
            <a:off x="2606354" y="1525753"/>
            <a:ext cx="2258005" cy="78377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Matrix</a:t>
            </a:r>
          </a:p>
        </p:txBody>
      </p:sp>
      <p:pic>
        <p:nvPicPr>
          <p:cNvPr id="20" name="Picture 19" descr="A diagram of numbers and text&#10;&#10;Description automatically generated with medium confidence">
            <a:extLst>
              <a:ext uri="{FF2B5EF4-FFF2-40B4-BE49-F238E27FC236}">
                <a16:creationId xmlns:a16="http://schemas.microsoft.com/office/drawing/2014/main" id="{320C0066-032E-5E2C-D269-B732ED8A69E5}"/>
              </a:ext>
            </a:extLst>
          </p:cNvPr>
          <p:cNvPicPr>
            <a:picLocks noChangeAspect="1"/>
          </p:cNvPicPr>
          <p:nvPr/>
        </p:nvPicPr>
        <p:blipFill rotWithShape="1">
          <a:blip r:embed="rId3">
            <a:extLst>
              <a:ext uri="{28A0092B-C50C-407E-A947-70E740481C1C}">
                <a14:useLocalDpi xmlns:a14="http://schemas.microsoft.com/office/drawing/2010/main" val="0"/>
              </a:ext>
            </a:extLst>
          </a:blip>
          <a:srcRect r="41797"/>
          <a:stretch/>
        </p:blipFill>
        <p:spPr>
          <a:xfrm>
            <a:off x="3676938" y="3429001"/>
            <a:ext cx="4838120" cy="3069678"/>
          </a:xfrm>
          <a:prstGeom prst="rect">
            <a:avLst/>
          </a:prstGeom>
        </p:spPr>
      </p:pic>
      <p:sp>
        <p:nvSpPr>
          <p:cNvPr id="5" name="Rectangle 4">
            <a:extLst>
              <a:ext uri="{FF2B5EF4-FFF2-40B4-BE49-F238E27FC236}">
                <a16:creationId xmlns:a16="http://schemas.microsoft.com/office/drawing/2014/main" id="{DD4C8E3D-780E-3D8B-4FE2-909756F3D625}"/>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pic>
        <p:nvPicPr>
          <p:cNvPr id="13" name="Picture 12" descr="A blue line drawing of numbers&#10;&#10;Description automatically generated">
            <a:extLst>
              <a:ext uri="{FF2B5EF4-FFF2-40B4-BE49-F238E27FC236}">
                <a16:creationId xmlns:a16="http://schemas.microsoft.com/office/drawing/2014/main" id="{8115D13A-C5CA-C4DA-CADC-FF62E600231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5106650" y="4301506"/>
            <a:ext cx="1070594" cy="1070594"/>
          </a:xfrm>
          <a:prstGeom prst="rect">
            <a:avLst/>
          </a:prstGeom>
        </p:spPr>
      </p:pic>
    </p:spTree>
    <p:extLst>
      <p:ext uri="{BB962C8B-B14F-4D97-AF65-F5344CB8AC3E}">
        <p14:creationId xmlns:p14="http://schemas.microsoft.com/office/powerpoint/2010/main" val="315442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4"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1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3" idx="0"/>
          </p:cNvCxnSpPr>
          <p:nvPr/>
        </p:nvCxnSpPr>
        <p:spPr>
          <a:xfrm rot="5400000">
            <a:off x="-895979" y="251645"/>
            <a:ext cx="632385" cy="318837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3470205" y="-1681361"/>
            <a:ext cx="169993" cy="5081599"/>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171426" y="944435"/>
            <a:ext cx="1685950" cy="585206"/>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Math</a:t>
            </a:r>
            <a:endParaRPr lang="en-US" sz="2400" b="1" dirty="0">
              <a:solidFill>
                <a:schemeClr val="bg1"/>
              </a:solidFill>
            </a:endParaRPr>
          </a:p>
        </p:txBody>
      </p:sp>
      <p:sp>
        <p:nvSpPr>
          <p:cNvPr id="3" name="Rectangle 2">
            <a:extLst>
              <a:ext uri="{FF2B5EF4-FFF2-40B4-BE49-F238E27FC236}">
                <a16:creationId xmlns:a16="http://schemas.microsoft.com/office/drawing/2014/main" id="{B9C7779C-0F5F-62B1-C29F-C696DFB3EA56}"/>
              </a:ext>
            </a:extLst>
          </p:cNvPr>
          <p:cNvSpPr/>
          <p:nvPr/>
        </p:nvSpPr>
        <p:spPr>
          <a:xfrm>
            <a:off x="-2814924" y="2162026"/>
            <a:ext cx="1281898"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4" name="Connector: Curved 3">
            <a:extLst>
              <a:ext uri="{FF2B5EF4-FFF2-40B4-BE49-F238E27FC236}">
                <a16:creationId xmlns:a16="http://schemas.microsoft.com/office/drawing/2014/main" id="{1D0867A9-10E3-0145-1318-BEBE0538D172}"/>
              </a:ext>
            </a:extLst>
          </p:cNvPr>
          <p:cNvCxnSpPr>
            <a:cxnSpLocks/>
            <a:stCxn id="2" idx="2"/>
            <a:endCxn id="10" idx="0"/>
          </p:cNvCxnSpPr>
          <p:nvPr/>
        </p:nvCxnSpPr>
        <p:spPr>
          <a:xfrm rot="5400000" flipH="1" flipV="1">
            <a:off x="3560725" y="-1016688"/>
            <a:ext cx="5" cy="5092654"/>
          </a:xfrm>
          <a:prstGeom prst="curvedConnector5">
            <a:avLst>
              <a:gd name="adj1" fmla="val -4572000000"/>
              <a:gd name="adj2" fmla="val 47300"/>
              <a:gd name="adj3" fmla="val 45721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FD14E78F-4A1D-4551-3FAA-73B9047F4E8D}"/>
              </a:ext>
            </a:extLst>
          </p:cNvPr>
          <p:cNvCxnSpPr>
            <a:cxnSpLocks/>
            <a:stCxn id="10" idx="2"/>
            <a:endCxn id="20" idx="0"/>
          </p:cNvCxnSpPr>
          <p:nvPr/>
        </p:nvCxnSpPr>
        <p:spPr>
          <a:xfrm rot="5400000">
            <a:off x="677015" y="-1042808"/>
            <a:ext cx="2073824" cy="8786257"/>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4C663FFD-FED4-ADB9-0560-87C36DFD0183}"/>
              </a:ext>
            </a:extLst>
          </p:cNvPr>
          <p:cNvCxnSpPr>
            <a:cxnSpLocks/>
            <a:stCxn id="3" idx="2"/>
            <a:endCxn id="20" idx="0"/>
          </p:cNvCxnSpPr>
          <p:nvPr/>
        </p:nvCxnSpPr>
        <p:spPr>
          <a:xfrm rot="5400000">
            <a:off x="-3316712" y="3244494"/>
            <a:ext cx="1780249" cy="50522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8C0FAD3-798C-6A34-84A2-3B24A47F58D7}"/>
              </a:ext>
            </a:extLst>
          </p:cNvPr>
          <p:cNvSpPr/>
          <p:nvPr/>
        </p:nvSpPr>
        <p:spPr>
          <a:xfrm>
            <a:off x="4989109" y="1529636"/>
            <a:ext cx="2235891" cy="78377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Matrix</a:t>
            </a:r>
          </a:p>
        </p:txBody>
      </p:sp>
      <p:pic>
        <p:nvPicPr>
          <p:cNvPr id="20" name="Picture 19" descr="A diagram of numbers and text&#10;&#10;Description automatically generated with medium confidence">
            <a:extLst>
              <a:ext uri="{FF2B5EF4-FFF2-40B4-BE49-F238E27FC236}">
                <a16:creationId xmlns:a16="http://schemas.microsoft.com/office/drawing/2014/main" id="{320C0066-032E-5E2C-D269-B732ED8A69E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pic>
        <p:nvPicPr>
          <p:cNvPr id="35" name="Picture 34" descr="A blue line drawing of numbers&#10;&#10;Description automatically generated">
            <a:extLst>
              <a:ext uri="{FF2B5EF4-FFF2-40B4-BE49-F238E27FC236}">
                <a16:creationId xmlns:a16="http://schemas.microsoft.com/office/drawing/2014/main" id="{80208DDA-57F1-7AD9-A788-364C681B1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1975" y="3466681"/>
            <a:ext cx="2788048" cy="2788048"/>
          </a:xfrm>
          <a:prstGeom prst="rect">
            <a:avLst/>
          </a:prstGeom>
        </p:spPr>
      </p:pic>
      <p:cxnSp>
        <p:nvCxnSpPr>
          <p:cNvPr id="36" name="Connector: Curved 35">
            <a:extLst>
              <a:ext uri="{FF2B5EF4-FFF2-40B4-BE49-F238E27FC236}">
                <a16:creationId xmlns:a16="http://schemas.microsoft.com/office/drawing/2014/main" id="{8166ABF2-DA0D-965F-A08B-38FA5293837A}"/>
              </a:ext>
            </a:extLst>
          </p:cNvPr>
          <p:cNvCxnSpPr>
            <a:cxnSpLocks/>
            <a:stCxn id="10" idx="2"/>
            <a:endCxn id="35" idx="0"/>
          </p:cNvCxnSpPr>
          <p:nvPr/>
        </p:nvCxnSpPr>
        <p:spPr>
          <a:xfrm rot="5400000">
            <a:off x="5524891" y="2884516"/>
            <a:ext cx="1153273" cy="11056"/>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67946DE-76E7-5D8F-B074-81958E15335D}"/>
              </a:ext>
            </a:extLst>
          </p:cNvPr>
          <p:cNvSpPr/>
          <p:nvPr/>
        </p:nvSpPr>
        <p:spPr>
          <a:xfrm>
            <a:off x="4701975" y="3466678"/>
            <a:ext cx="2788048" cy="2788047"/>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Explain previously </a:t>
            </a:r>
            <a:r>
              <a:rPr lang="en-US" sz="2000" dirty="0">
                <a:solidFill>
                  <a:schemeClr val="bg1"/>
                </a:solidFill>
                <a:sym typeface="Wingdings" panose="05000000000000000000" pitchFamily="2" charset="2"/>
              </a:rPr>
              <a:t></a:t>
            </a:r>
            <a:endParaRPr lang="en-US" sz="2000" dirty="0">
              <a:solidFill>
                <a:schemeClr val="bg1"/>
              </a:solidFill>
            </a:endParaRPr>
          </a:p>
        </p:txBody>
      </p:sp>
      <p:sp>
        <p:nvSpPr>
          <p:cNvPr id="5" name="Rectangle 4">
            <a:extLst>
              <a:ext uri="{FF2B5EF4-FFF2-40B4-BE49-F238E27FC236}">
                <a16:creationId xmlns:a16="http://schemas.microsoft.com/office/drawing/2014/main" id="{EEA60B00-3E55-268E-0457-BD534F5EEE02}"/>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Tree>
    <p:extLst>
      <p:ext uri="{BB962C8B-B14F-4D97-AF65-F5344CB8AC3E}">
        <p14:creationId xmlns:p14="http://schemas.microsoft.com/office/powerpoint/2010/main" val="40552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8C0FAD3-798C-6A34-84A2-3B24A47F58D7}"/>
              </a:ext>
            </a:extLst>
          </p:cNvPr>
          <p:cNvSpPr/>
          <p:nvPr/>
        </p:nvSpPr>
        <p:spPr>
          <a:xfrm>
            <a:off x="-2814924" y="215527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Matrix</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3560725" y="-1016688"/>
            <a:ext cx="5" cy="5092654"/>
          </a:xfrm>
          <a:prstGeom prst="curvedConnector5">
            <a:avLst>
              <a:gd name="adj1" fmla="val -4572000000"/>
              <a:gd name="adj2" fmla="val 47300"/>
              <a:gd name="adj3" fmla="val 45721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31"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3470205" y="-1681361"/>
            <a:ext cx="169993" cy="5081599"/>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171426" y="944435"/>
            <a:ext cx="1685950" cy="585206"/>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Math</a:t>
            </a:r>
            <a:endParaRPr lang="en-US" sz="2400" b="1" dirty="0">
              <a:solidFill>
                <a:schemeClr val="bg1"/>
              </a:solidFill>
            </a:endParaRPr>
          </a:p>
        </p:txBody>
      </p:sp>
      <p:cxnSp>
        <p:nvCxnSpPr>
          <p:cNvPr id="4" name="Connector: Curved 3">
            <a:extLst>
              <a:ext uri="{FF2B5EF4-FFF2-40B4-BE49-F238E27FC236}">
                <a16:creationId xmlns:a16="http://schemas.microsoft.com/office/drawing/2014/main" id="{1D0867A9-10E3-0145-1318-BEBE0538D172}"/>
              </a:ext>
            </a:extLst>
          </p:cNvPr>
          <p:cNvCxnSpPr>
            <a:cxnSpLocks/>
            <a:stCxn id="2" idx="2"/>
            <a:endCxn id="10" idx="0"/>
          </p:cNvCxnSpPr>
          <p:nvPr/>
        </p:nvCxnSpPr>
        <p:spPr>
          <a:xfrm rot="5400000">
            <a:off x="-892604" y="248270"/>
            <a:ext cx="625634" cy="318837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FD14E78F-4A1D-4551-3FAA-73B9047F4E8D}"/>
              </a:ext>
            </a:extLst>
          </p:cNvPr>
          <p:cNvCxnSpPr>
            <a:cxnSpLocks/>
            <a:stCxn id="10" idx="2"/>
            <a:endCxn id="20" idx="0"/>
          </p:cNvCxnSpPr>
          <p:nvPr/>
        </p:nvCxnSpPr>
        <p:spPr>
          <a:xfrm rot="5400000">
            <a:off x="-3317887" y="3243319"/>
            <a:ext cx="1782599" cy="505227"/>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4C663FFD-FED4-ADB9-0560-87C36DFD0183}"/>
              </a:ext>
            </a:extLst>
          </p:cNvPr>
          <p:cNvCxnSpPr>
            <a:cxnSpLocks/>
            <a:stCxn id="40" idx="2"/>
            <a:endCxn id="20" idx="0"/>
          </p:cNvCxnSpPr>
          <p:nvPr/>
        </p:nvCxnSpPr>
        <p:spPr>
          <a:xfrm rot="5400000">
            <a:off x="677015" y="-1042808"/>
            <a:ext cx="2073824" cy="878625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diagram of numbers and text&#10;&#10;Description automatically generated with medium confidence">
            <a:extLst>
              <a:ext uri="{FF2B5EF4-FFF2-40B4-BE49-F238E27FC236}">
                <a16:creationId xmlns:a16="http://schemas.microsoft.com/office/drawing/2014/main" id="{320C0066-032E-5E2C-D269-B732ED8A69E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pic>
        <p:nvPicPr>
          <p:cNvPr id="35" name="Picture 34" descr="A blue line drawing of numbers&#10;&#10;Description automatically generated">
            <a:extLst>
              <a:ext uri="{FF2B5EF4-FFF2-40B4-BE49-F238E27FC236}">
                <a16:creationId xmlns:a16="http://schemas.microsoft.com/office/drawing/2014/main" id="{80208DDA-57F1-7AD9-A788-364C681B1E2D}"/>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634380" y="4387231"/>
            <a:ext cx="1070594" cy="1070594"/>
          </a:xfrm>
          <a:prstGeom prst="rect">
            <a:avLst/>
          </a:prstGeom>
        </p:spPr>
      </p:pic>
      <p:cxnSp>
        <p:nvCxnSpPr>
          <p:cNvPr id="36" name="Connector: Curved 35">
            <a:extLst>
              <a:ext uri="{FF2B5EF4-FFF2-40B4-BE49-F238E27FC236}">
                <a16:creationId xmlns:a16="http://schemas.microsoft.com/office/drawing/2014/main" id="{8166ABF2-DA0D-965F-A08B-38FA5293837A}"/>
              </a:ext>
            </a:extLst>
          </p:cNvPr>
          <p:cNvCxnSpPr>
            <a:cxnSpLocks/>
            <a:stCxn id="10" idx="2"/>
            <a:endCxn id="35" idx="0"/>
          </p:cNvCxnSpPr>
          <p:nvPr/>
        </p:nvCxnSpPr>
        <p:spPr>
          <a:xfrm rot="5400000">
            <a:off x="-3527828" y="3033378"/>
            <a:ext cx="1782598" cy="92510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67946DE-76E7-5D8F-B074-81958E15335D}"/>
              </a:ext>
            </a:extLst>
          </p:cNvPr>
          <p:cNvSpPr/>
          <p:nvPr/>
        </p:nvSpPr>
        <p:spPr>
          <a:xfrm>
            <a:off x="-3634381" y="4387231"/>
            <a:ext cx="1070594" cy="107059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lumMod val="65000"/>
                  </a:schemeClr>
                </a:solidFill>
              </a:rPr>
              <a:t>Explain previously </a:t>
            </a:r>
            <a:r>
              <a:rPr lang="en-US" sz="800" b="1" dirty="0">
                <a:solidFill>
                  <a:schemeClr val="bg1">
                    <a:lumMod val="65000"/>
                  </a:schemeClr>
                </a:solidFill>
                <a:sym typeface="Wingdings" panose="05000000000000000000" pitchFamily="2" charset="2"/>
              </a:rPr>
              <a:t></a:t>
            </a:r>
            <a:endParaRPr lang="en-US" sz="800" b="1" dirty="0">
              <a:solidFill>
                <a:schemeClr val="bg1">
                  <a:lumMod val="65000"/>
                </a:schemeClr>
              </a:solidFill>
            </a:endParaRPr>
          </a:p>
        </p:txBody>
      </p:sp>
      <p:sp>
        <p:nvSpPr>
          <p:cNvPr id="40" name="Rectangle 39">
            <a:extLst>
              <a:ext uri="{FF2B5EF4-FFF2-40B4-BE49-F238E27FC236}">
                <a16:creationId xmlns:a16="http://schemas.microsoft.com/office/drawing/2014/main" id="{097B173E-2A43-D8B8-A2F7-6361D3EA1BB2}"/>
              </a:ext>
            </a:extLst>
          </p:cNvPr>
          <p:cNvSpPr/>
          <p:nvPr/>
        </p:nvSpPr>
        <p:spPr>
          <a:xfrm>
            <a:off x="4989109" y="1529636"/>
            <a:ext cx="2235891" cy="78377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382556" y="3429000"/>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What Is Vector?</a:t>
            </a:r>
            <a:endParaRPr lang="en-US" sz="2400" dirty="0">
              <a:solidFill>
                <a:schemeClr val="bg1"/>
              </a:solidFill>
            </a:endParaRPr>
          </a:p>
        </p:txBody>
      </p:sp>
      <p:sp>
        <p:nvSpPr>
          <p:cNvPr id="49" name="Rectangle 48">
            <a:extLst>
              <a:ext uri="{FF2B5EF4-FFF2-40B4-BE49-F238E27FC236}">
                <a16:creationId xmlns:a16="http://schemas.microsoft.com/office/drawing/2014/main" id="{FFF43E38-3F91-16B2-44C7-918FD5C0E91E}"/>
              </a:ext>
            </a:extLst>
          </p:cNvPr>
          <p:cNvSpPr/>
          <p:nvPr/>
        </p:nvSpPr>
        <p:spPr>
          <a:xfrm>
            <a:off x="3438849" y="3429000"/>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Add, Subtract and Scale Vectors</a:t>
            </a:r>
          </a:p>
        </p:txBody>
      </p:sp>
      <p:sp>
        <p:nvSpPr>
          <p:cNvPr id="50" name="Rectangle 49">
            <a:extLst>
              <a:ext uri="{FF2B5EF4-FFF2-40B4-BE49-F238E27FC236}">
                <a16:creationId xmlns:a16="http://schemas.microsoft.com/office/drawing/2014/main" id="{1AAC8A0C-77BB-2BFF-14D4-5652B25E5289}"/>
              </a:ext>
            </a:extLst>
          </p:cNvPr>
          <p:cNvSpPr/>
          <p:nvPr/>
        </p:nvSpPr>
        <p:spPr>
          <a:xfrm>
            <a:off x="9551438" y="3428999"/>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6495143" y="3429000"/>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3251511" y="573456"/>
            <a:ext cx="1115592" cy="459549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a:off x="4779658" y="2101603"/>
            <a:ext cx="1115592" cy="153920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16200000" flipH="1">
            <a:off x="6307804" y="2112658"/>
            <a:ext cx="1115592" cy="151709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16200000" flipH="1">
            <a:off x="7835953" y="584510"/>
            <a:ext cx="1115591" cy="457338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A002BA2-8BF9-A44B-45F1-3F91250D0550}"/>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Tree>
    <p:extLst>
      <p:ext uri="{BB962C8B-B14F-4D97-AF65-F5344CB8AC3E}">
        <p14:creationId xmlns:p14="http://schemas.microsoft.com/office/powerpoint/2010/main" val="1979332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ppt_x"/>
                                          </p:val>
                                        </p:tav>
                                        <p:tav tm="100000">
                                          <p:val>
                                            <p:strVal val="#ppt_x"/>
                                          </p:val>
                                        </p:tav>
                                      </p:tavLst>
                                    </p:anim>
                                    <p:anim calcmode="lin" valueType="num">
                                      <p:cBhvr additive="base">
                                        <p:cTn id="8" dur="750" fill="hold"/>
                                        <p:tgtEl>
                                          <p:spTgt spid="4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750" fill="hold"/>
                                        <p:tgtEl>
                                          <p:spTgt spid="49"/>
                                        </p:tgtEl>
                                        <p:attrNameLst>
                                          <p:attrName>ppt_x</p:attrName>
                                        </p:attrNameLst>
                                      </p:cBhvr>
                                      <p:tavLst>
                                        <p:tav tm="0">
                                          <p:val>
                                            <p:strVal val="#ppt_x"/>
                                          </p:val>
                                        </p:tav>
                                        <p:tav tm="100000">
                                          <p:val>
                                            <p:strVal val="#ppt_x"/>
                                          </p:val>
                                        </p:tav>
                                      </p:tavLst>
                                    </p:anim>
                                    <p:anim calcmode="lin" valueType="num">
                                      <p:cBhvr additive="base">
                                        <p:cTn id="18" dur="750" fill="hold"/>
                                        <p:tgtEl>
                                          <p:spTgt spid="49"/>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2" presetClass="entr" presetSubtype="1"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750" fill="hold"/>
                                        <p:tgtEl>
                                          <p:spTgt spid="51"/>
                                        </p:tgtEl>
                                        <p:attrNameLst>
                                          <p:attrName>ppt_x</p:attrName>
                                        </p:attrNameLst>
                                      </p:cBhvr>
                                      <p:tavLst>
                                        <p:tav tm="0">
                                          <p:val>
                                            <p:strVal val="#ppt_x"/>
                                          </p:val>
                                        </p:tav>
                                        <p:tav tm="100000">
                                          <p:val>
                                            <p:strVal val="#ppt_x"/>
                                          </p:val>
                                        </p:tav>
                                      </p:tavLst>
                                    </p:anim>
                                    <p:anim calcmode="lin" valueType="num">
                                      <p:cBhvr additive="base">
                                        <p:cTn id="28" dur="750" fill="hold"/>
                                        <p:tgtEl>
                                          <p:spTgt spid="51"/>
                                        </p:tgtEl>
                                        <p:attrNameLst>
                                          <p:attrName>ppt_y</p:attrName>
                                        </p:attrNameLst>
                                      </p:cBhvr>
                                      <p:tavLst>
                                        <p:tav tm="0">
                                          <p:val>
                                            <p:strVal val="1+#ppt_h/2"/>
                                          </p:val>
                                        </p:tav>
                                        <p:tav tm="100000">
                                          <p:val>
                                            <p:strVal val="#ppt_y"/>
                                          </p:val>
                                        </p:tav>
                                      </p:tavLst>
                                    </p:anim>
                                  </p:childTnLst>
                                </p:cTn>
                              </p:par>
                            </p:childTnLst>
                          </p:cTn>
                        </p:par>
                        <p:par>
                          <p:cTn id="29" fill="hold">
                            <p:stCondLst>
                              <p:cond delay="750"/>
                            </p:stCondLst>
                            <p:childTnLst>
                              <p:par>
                                <p:cTn id="30" presetID="22" presetClass="entr" presetSubtype="1"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750" fill="hold"/>
                                        <p:tgtEl>
                                          <p:spTgt spid="50"/>
                                        </p:tgtEl>
                                        <p:attrNameLst>
                                          <p:attrName>ppt_x</p:attrName>
                                        </p:attrNameLst>
                                      </p:cBhvr>
                                      <p:tavLst>
                                        <p:tav tm="0">
                                          <p:val>
                                            <p:strVal val="#ppt_x"/>
                                          </p:val>
                                        </p:tav>
                                        <p:tav tm="100000">
                                          <p:val>
                                            <p:strVal val="#ppt_x"/>
                                          </p:val>
                                        </p:tav>
                                      </p:tavLst>
                                    </p:anim>
                                    <p:anim calcmode="lin" valueType="num">
                                      <p:cBhvr additive="base">
                                        <p:cTn id="38" dur="750" fill="hold"/>
                                        <p:tgtEl>
                                          <p:spTgt spid="50"/>
                                        </p:tgtEl>
                                        <p:attrNameLst>
                                          <p:attrName>ppt_y</p:attrName>
                                        </p:attrNameLst>
                                      </p:cBhvr>
                                      <p:tavLst>
                                        <p:tav tm="0">
                                          <p:val>
                                            <p:strVal val="1+#ppt_h/2"/>
                                          </p:val>
                                        </p:tav>
                                        <p:tav tm="100000">
                                          <p:val>
                                            <p:strVal val="#ppt_y"/>
                                          </p:val>
                                        </p:tav>
                                      </p:tavLst>
                                    </p:anim>
                                  </p:childTnLst>
                                </p:cTn>
                              </p:par>
                            </p:childTnLst>
                          </p:cTn>
                        </p:par>
                        <p:par>
                          <p:cTn id="39" fill="hold">
                            <p:stCondLst>
                              <p:cond delay="750"/>
                            </p:stCondLst>
                            <p:childTnLst>
                              <p:par>
                                <p:cTn id="40" presetID="22" presetClass="entr" presetSubtype="1"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7D59C7C0-F13E-1FBC-23D9-003E04DEE05C}"/>
              </a:ext>
            </a:extLst>
          </p:cNvPr>
          <p:cNvSpPr/>
          <p:nvPr/>
        </p:nvSpPr>
        <p:spPr>
          <a:xfrm>
            <a:off x="-2745815" y="1263844"/>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916869" y="-238739"/>
            <a:ext cx="743273" cy="3119265"/>
          </a:xfrm>
          <a:prstGeom prst="curvedConnector5">
            <a:avLst>
              <a:gd name="adj1" fmla="val -30756"/>
              <a:gd name="adj2" fmla="val 46762"/>
              <a:gd name="adj3" fmla="val 130756"/>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105" idx="0"/>
          </p:cNvCxnSpPr>
          <p:nvPr/>
        </p:nvCxnSpPr>
        <p:spPr>
          <a:xfrm rot="5400000">
            <a:off x="1727430" y="-3104726"/>
            <a:ext cx="489402" cy="8247739"/>
          </a:xfrm>
          <a:prstGeom prst="curvedConnector3">
            <a:avLst>
              <a:gd name="adj1" fmla="val 718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59002" y="-3089424"/>
            <a:ext cx="473132" cy="8200864"/>
          </a:xfrm>
          <a:prstGeom prst="curvedConnector3">
            <a:avLst>
              <a:gd name="adj1" fmla="val 571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45813" y="1247574"/>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4" name="Connector: Curved 3">
            <a:extLst>
              <a:ext uri="{FF2B5EF4-FFF2-40B4-BE49-F238E27FC236}">
                <a16:creationId xmlns:a16="http://schemas.microsoft.com/office/drawing/2014/main" id="{1D0867A9-10E3-0145-1318-BEBE0538D172}"/>
              </a:ext>
            </a:extLst>
          </p:cNvPr>
          <p:cNvCxnSpPr>
            <a:cxnSpLocks/>
            <a:stCxn id="2" idx="2"/>
          </p:cNvCxnSpPr>
          <p:nvPr/>
        </p:nvCxnSpPr>
        <p:spPr>
          <a:xfrm rot="5400000">
            <a:off x="-3980981" y="582297"/>
            <a:ext cx="765884" cy="2986350"/>
          </a:xfrm>
          <a:prstGeom prst="curvedConnector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4C663FFD-FED4-ADB9-0560-87C36DFD0183}"/>
              </a:ext>
            </a:extLst>
          </p:cNvPr>
          <p:cNvCxnSpPr>
            <a:cxnSpLocks/>
            <a:stCxn id="40" idx="2"/>
            <a:endCxn id="103"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989108" y="1528762"/>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What Is Vector?</a:t>
            </a:r>
            <a:endParaRPr lang="en-US" sz="2400" b="1" dirty="0">
              <a:solidFill>
                <a:schemeClr val="bg1"/>
              </a:solidFill>
            </a:endParaRPr>
          </a:p>
        </p:txBody>
      </p:sp>
      <p:sp>
        <p:nvSpPr>
          <p:cNvPr id="50" name="Rectangle 49">
            <a:extLst>
              <a:ext uri="{FF2B5EF4-FFF2-40B4-BE49-F238E27FC236}">
                <a16:creationId xmlns:a16="http://schemas.microsoft.com/office/drawing/2014/main" id="{1AAC8A0C-77BB-2BFF-14D4-5652B25E5289}"/>
              </a:ext>
            </a:extLst>
          </p:cNvPr>
          <p:cNvSpPr/>
          <p:nvPr/>
        </p:nvSpPr>
        <p:spPr>
          <a:xfrm>
            <a:off x="-2131365"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3407811"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flipH="1" flipV="1">
            <a:off x="3560511" y="-1017348"/>
            <a:ext cx="11490" cy="5103710"/>
          </a:xfrm>
          <a:prstGeom prst="curvedConnector5">
            <a:avLst>
              <a:gd name="adj1" fmla="val -1989556"/>
              <a:gd name="adj2" fmla="val 47198"/>
              <a:gd name="adj3" fmla="val 20895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5" idx="0"/>
          </p:cNvCxnSpPr>
          <p:nvPr/>
        </p:nvCxnSpPr>
        <p:spPr>
          <a:xfrm rot="5400000">
            <a:off x="-1903372" y="-762499"/>
            <a:ext cx="615023" cy="52205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185105" y="-44230"/>
            <a:ext cx="615024" cy="378398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449315" y="686544"/>
            <a:ext cx="610008" cy="231742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1FC1EFDB-2579-25B0-3276-40D68678A42A}"/>
              </a:ext>
            </a:extLst>
          </p:cNvPr>
          <p:cNvSpPr/>
          <p:nvPr/>
        </p:nvSpPr>
        <p:spPr>
          <a:xfrm>
            <a:off x="3399501" y="3229945"/>
            <a:ext cx="5437220" cy="1652448"/>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chemeClr val="bg1"/>
                </a:solidFill>
              </a:rPr>
              <a:t>It is an ordered list of numbers, considered a point in the coordinate system without a position. Each vector has a length and a direction. There are many types of vectors, 2-dimensional and 3-dimensional are the common types.</a:t>
            </a:r>
          </a:p>
        </p:txBody>
      </p:sp>
      <p:cxnSp>
        <p:nvCxnSpPr>
          <p:cNvPr id="87" name="Connector: Curved 86">
            <a:extLst>
              <a:ext uri="{FF2B5EF4-FFF2-40B4-BE49-F238E27FC236}">
                <a16:creationId xmlns:a16="http://schemas.microsoft.com/office/drawing/2014/main" id="{557A5196-57AE-6AB1-B810-A8E24A3D1F0F}"/>
              </a:ext>
            </a:extLst>
          </p:cNvPr>
          <p:cNvCxnSpPr>
            <a:cxnSpLocks/>
            <a:stCxn id="48" idx="2"/>
            <a:endCxn id="86" idx="0"/>
          </p:cNvCxnSpPr>
          <p:nvPr/>
        </p:nvCxnSpPr>
        <p:spPr>
          <a:xfrm rot="5400000">
            <a:off x="5659405" y="2771239"/>
            <a:ext cx="917412" cy="12700"/>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descr="A graphing of a function&#10;&#10;Description automatically generated">
            <a:extLst>
              <a:ext uri="{FF2B5EF4-FFF2-40B4-BE49-F238E27FC236}">
                <a16:creationId xmlns:a16="http://schemas.microsoft.com/office/drawing/2014/main" id="{97A05D8E-60D8-DC22-A7B9-8EC5DCB461E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3700136" y="4056167"/>
            <a:ext cx="1685950" cy="948347"/>
          </a:xfrm>
          <a:prstGeom prst="rect">
            <a:avLst/>
          </a:prstGeom>
        </p:spPr>
      </p:pic>
      <p:pic>
        <p:nvPicPr>
          <p:cNvPr id="103" name="Picture 102" descr="A diagram of numbers and text&#10;&#10;Description automatically generated with medium confidence">
            <a:extLst>
              <a:ext uri="{FF2B5EF4-FFF2-40B4-BE49-F238E27FC236}">
                <a16:creationId xmlns:a16="http://schemas.microsoft.com/office/drawing/2014/main" id="{4A1833A0-A39D-BA10-E036-F9E89F7727E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114" name="Rectangle 113">
            <a:extLst>
              <a:ext uri="{FF2B5EF4-FFF2-40B4-BE49-F238E27FC236}">
                <a16:creationId xmlns:a16="http://schemas.microsoft.com/office/drawing/2014/main" id="{7AB988D7-7E8E-714E-5210-96C1AA4D268C}"/>
              </a:ext>
            </a:extLst>
          </p:cNvPr>
          <p:cNvSpPr/>
          <p:nvPr/>
        </p:nvSpPr>
        <p:spPr>
          <a:xfrm>
            <a:off x="-3971711" y="2894256"/>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Matrix</a:t>
            </a:r>
          </a:p>
        </p:txBody>
      </p:sp>
      <p:cxnSp>
        <p:nvCxnSpPr>
          <p:cNvPr id="115" name="Connector: Curved 114">
            <a:extLst>
              <a:ext uri="{FF2B5EF4-FFF2-40B4-BE49-F238E27FC236}">
                <a16:creationId xmlns:a16="http://schemas.microsoft.com/office/drawing/2014/main" id="{4C7D6EAD-828B-3997-A8A3-C9BD72F67DB3}"/>
              </a:ext>
            </a:extLst>
          </p:cNvPr>
          <p:cNvCxnSpPr>
            <a:cxnSpLocks/>
            <a:stCxn id="2" idx="2"/>
            <a:endCxn id="114" idx="0"/>
          </p:cNvCxnSpPr>
          <p:nvPr/>
        </p:nvCxnSpPr>
        <p:spPr>
          <a:xfrm rot="5400000">
            <a:off x="-3318676" y="1680444"/>
            <a:ext cx="1201726" cy="122589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B55D271-6DA3-B1A5-3527-B9254C522158}"/>
              </a:ext>
            </a:extLst>
          </p:cNvPr>
          <p:cNvSpPr/>
          <p:nvPr/>
        </p:nvSpPr>
        <p:spPr>
          <a:xfrm>
            <a:off x="-4991100" y="2155275"/>
            <a:ext cx="1569952"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spTree>
    <p:extLst>
      <p:ext uri="{BB962C8B-B14F-4D97-AF65-F5344CB8AC3E}">
        <p14:creationId xmlns:p14="http://schemas.microsoft.com/office/powerpoint/2010/main" val="394980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750" fill="hold"/>
                                        <p:tgtEl>
                                          <p:spTgt spid="86"/>
                                        </p:tgtEl>
                                        <p:attrNameLst>
                                          <p:attrName>ppt_x</p:attrName>
                                        </p:attrNameLst>
                                      </p:cBhvr>
                                      <p:tavLst>
                                        <p:tav tm="0">
                                          <p:val>
                                            <p:strVal val="#ppt_x"/>
                                          </p:val>
                                        </p:tav>
                                        <p:tav tm="100000">
                                          <p:val>
                                            <p:strVal val="#ppt_x"/>
                                          </p:val>
                                        </p:tav>
                                      </p:tavLst>
                                    </p:anim>
                                    <p:anim calcmode="lin" valueType="num">
                                      <p:cBhvr additive="base">
                                        <p:cTn id="8" dur="750" fill="hold"/>
                                        <p:tgtEl>
                                          <p:spTgt spid="86"/>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500"/>
                                        <p:tgtEl>
                                          <p:spTgt spid="87"/>
                                        </p:tgtEl>
                                      </p:cBhvr>
                                    </p:animEffect>
                                  </p:childTnLst>
                                </p:cTn>
                              </p:par>
                              <p:par>
                                <p:cTn id="13" presetID="10"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906320" y="-249288"/>
            <a:ext cx="722175" cy="3119265"/>
          </a:xfrm>
          <a:prstGeom prst="curvedConnector5">
            <a:avLst>
              <a:gd name="adj1" fmla="val -31654"/>
              <a:gd name="adj2" fmla="val 46762"/>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11" idx="0"/>
          </p:cNvCxnSpPr>
          <p:nvPr/>
        </p:nvCxnSpPr>
        <p:spPr>
          <a:xfrm rot="5400000">
            <a:off x="1755828" y="-3112750"/>
            <a:ext cx="452980" cy="8227364"/>
          </a:xfrm>
          <a:prstGeom prst="curvedConnector3">
            <a:avLst>
              <a:gd name="adj1" fmla="val 374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69551" y="-3099973"/>
            <a:ext cx="452034" cy="8200864"/>
          </a:xfrm>
          <a:prstGeom prst="curvedConnector3">
            <a:avLst>
              <a:gd name="adj1" fmla="val 7857"/>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45813"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30"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989108" y="1528762"/>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What Is Vector?</a:t>
            </a:r>
            <a:endParaRPr lang="en-US" sz="2400" b="1" dirty="0">
              <a:solidFill>
                <a:schemeClr val="bg1"/>
              </a:solidFill>
            </a:endParaRPr>
          </a:p>
        </p:txBody>
      </p:sp>
      <p:sp>
        <p:nvSpPr>
          <p:cNvPr id="50" name="Rectangle 49">
            <a:extLst>
              <a:ext uri="{FF2B5EF4-FFF2-40B4-BE49-F238E27FC236}">
                <a16:creationId xmlns:a16="http://schemas.microsoft.com/office/drawing/2014/main" id="{1AAC8A0C-77BB-2BFF-14D4-5652B25E5289}"/>
              </a:ext>
            </a:extLst>
          </p:cNvPr>
          <p:cNvSpPr/>
          <p:nvPr/>
        </p:nvSpPr>
        <p:spPr>
          <a:xfrm>
            <a:off x="-2131365"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3407811"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flipH="1" flipV="1">
            <a:off x="3560511" y="-1017348"/>
            <a:ext cx="11490" cy="5103710"/>
          </a:xfrm>
          <a:prstGeom prst="curvedConnector5">
            <a:avLst>
              <a:gd name="adj1" fmla="val -1989556"/>
              <a:gd name="adj2" fmla="val 47198"/>
              <a:gd name="adj3" fmla="val 20895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5" idx="0"/>
          </p:cNvCxnSpPr>
          <p:nvPr/>
        </p:nvCxnSpPr>
        <p:spPr>
          <a:xfrm rot="5400000">
            <a:off x="-1903372" y="-762499"/>
            <a:ext cx="615023" cy="52205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185105" y="-44230"/>
            <a:ext cx="615024" cy="378398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449315" y="686544"/>
            <a:ext cx="610008" cy="231742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1FC1EFDB-2579-25B0-3276-40D68678A42A}"/>
              </a:ext>
            </a:extLst>
          </p:cNvPr>
          <p:cNvSpPr/>
          <p:nvPr/>
        </p:nvSpPr>
        <p:spPr>
          <a:xfrm>
            <a:off x="171427" y="4177188"/>
            <a:ext cx="2324031" cy="706306"/>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solidFill>
              </a:rPr>
              <a:t>It is an ordered list of numbers, considered a point in the coordinate system without a position. Each vector has a length and a direction. There are many types of vectors, 2-dimensional and 3-dimensional are the common types.</a:t>
            </a:r>
          </a:p>
        </p:txBody>
      </p:sp>
      <p:cxnSp>
        <p:nvCxnSpPr>
          <p:cNvPr id="87" name="Connector: Curved 86">
            <a:extLst>
              <a:ext uri="{FF2B5EF4-FFF2-40B4-BE49-F238E27FC236}">
                <a16:creationId xmlns:a16="http://schemas.microsoft.com/office/drawing/2014/main" id="{557A5196-57AE-6AB1-B810-A8E24A3D1F0F}"/>
              </a:ext>
            </a:extLst>
          </p:cNvPr>
          <p:cNvCxnSpPr>
            <a:cxnSpLocks/>
            <a:stCxn id="48" idx="2"/>
            <a:endCxn id="86" idx="0"/>
          </p:cNvCxnSpPr>
          <p:nvPr/>
        </p:nvCxnSpPr>
        <p:spPr>
          <a:xfrm rot="5400000">
            <a:off x="2793450" y="852526"/>
            <a:ext cx="1864655" cy="4784668"/>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graphing of a function&#10;&#10;Description automatically generated">
            <a:extLst>
              <a:ext uri="{FF2B5EF4-FFF2-40B4-BE49-F238E27FC236}">
                <a16:creationId xmlns:a16="http://schemas.microsoft.com/office/drawing/2014/main" id="{7C7BB4C6-0958-07DF-A5E6-12771EEF4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164" y="3005151"/>
            <a:ext cx="5422896" cy="3050380"/>
          </a:xfrm>
          <a:prstGeom prst="rect">
            <a:avLst/>
          </a:prstGeom>
        </p:spPr>
      </p:pic>
      <p:cxnSp>
        <p:nvCxnSpPr>
          <p:cNvPr id="28" name="Connector: Curved 27">
            <a:extLst>
              <a:ext uri="{FF2B5EF4-FFF2-40B4-BE49-F238E27FC236}">
                <a16:creationId xmlns:a16="http://schemas.microsoft.com/office/drawing/2014/main" id="{D32424F2-4C65-23AF-E565-08407F0902D1}"/>
              </a:ext>
            </a:extLst>
          </p:cNvPr>
          <p:cNvCxnSpPr>
            <a:cxnSpLocks/>
            <a:stCxn id="86" idx="3"/>
            <a:endCxn id="27" idx="1"/>
          </p:cNvCxnSpPr>
          <p:nvPr/>
        </p:nvCxnSpPr>
        <p:spPr>
          <a:xfrm>
            <a:off x="2495458" y="4530341"/>
            <a:ext cx="1475706"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5460669-04EF-6BE6-D13D-BEC9584C5F59}"/>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13700136" y="4056167"/>
            <a:ext cx="1685950" cy="948346"/>
          </a:xfrm>
          <a:prstGeom prst="rect">
            <a:avLst/>
          </a:prstGeom>
        </p:spPr>
      </p:pic>
      <p:sp>
        <p:nvSpPr>
          <p:cNvPr id="11" name="Rectangle 10">
            <a:extLst>
              <a:ext uri="{FF2B5EF4-FFF2-40B4-BE49-F238E27FC236}">
                <a16:creationId xmlns:a16="http://schemas.microsoft.com/office/drawing/2014/main" id="{BEBB200B-C584-2151-DF33-F335607CC192}"/>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pic>
        <p:nvPicPr>
          <p:cNvPr id="30" name="Picture 29" descr="A diagram of numbers and text&#10;&#10;Description automatically generated with medium confidence">
            <a:extLst>
              <a:ext uri="{FF2B5EF4-FFF2-40B4-BE49-F238E27FC236}">
                <a16:creationId xmlns:a16="http://schemas.microsoft.com/office/drawing/2014/main" id="{AF965C25-5783-E462-F785-9C0F4E1EED65}"/>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 name="Rectangle 4">
            <a:extLst>
              <a:ext uri="{FF2B5EF4-FFF2-40B4-BE49-F238E27FC236}">
                <a16:creationId xmlns:a16="http://schemas.microsoft.com/office/drawing/2014/main" id="{7561B35D-565B-3F82-AF69-C2C8A210693F}"/>
              </a:ext>
            </a:extLst>
          </p:cNvPr>
          <p:cNvSpPr/>
          <p:nvPr/>
        </p:nvSpPr>
        <p:spPr>
          <a:xfrm>
            <a:off x="-4991100" y="2155275"/>
            <a:ext cx="1569952"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spTree>
    <p:extLst>
      <p:ext uri="{BB962C8B-B14F-4D97-AF65-F5344CB8AC3E}">
        <p14:creationId xmlns:p14="http://schemas.microsoft.com/office/powerpoint/2010/main" val="1873433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989108" y="1528762"/>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What Is Vector?</a:t>
            </a:r>
            <a:endParaRPr lang="en-US" sz="2400" b="1" dirty="0">
              <a:solidFill>
                <a:schemeClr val="bg1"/>
              </a:solidFill>
            </a:endParaRPr>
          </a:p>
        </p:txBody>
      </p:sp>
      <p:sp>
        <p:nvSpPr>
          <p:cNvPr id="50" name="Rectangle 49">
            <a:extLst>
              <a:ext uri="{FF2B5EF4-FFF2-40B4-BE49-F238E27FC236}">
                <a16:creationId xmlns:a16="http://schemas.microsoft.com/office/drawing/2014/main" id="{1AAC8A0C-77BB-2BFF-14D4-5652B25E5289}"/>
              </a:ext>
            </a:extLst>
          </p:cNvPr>
          <p:cNvSpPr/>
          <p:nvPr/>
        </p:nvSpPr>
        <p:spPr>
          <a:xfrm>
            <a:off x="-2131365"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3407811"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flipH="1" flipV="1">
            <a:off x="3560511" y="-1017348"/>
            <a:ext cx="11490" cy="5103710"/>
          </a:xfrm>
          <a:prstGeom prst="curvedConnector5">
            <a:avLst>
              <a:gd name="adj1" fmla="val -1989556"/>
              <a:gd name="adj2" fmla="val 47198"/>
              <a:gd name="adj3" fmla="val 20895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 idx="0"/>
          </p:cNvCxnSpPr>
          <p:nvPr/>
        </p:nvCxnSpPr>
        <p:spPr>
          <a:xfrm rot="5400000">
            <a:off x="-1903372" y="-762499"/>
            <a:ext cx="615023" cy="52205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185105" y="-44230"/>
            <a:ext cx="615024" cy="378398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449315" y="686544"/>
            <a:ext cx="610008" cy="231742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2793450" y="852526"/>
            <a:ext cx="1864655" cy="4784668"/>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C7BB4C6-0958-07DF-A5E6-12771EEF47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0695" y="3005151"/>
            <a:ext cx="5422896" cy="3050378"/>
          </a:xfrm>
          <a:prstGeom prst="rect">
            <a:avLst/>
          </a:prstGeom>
        </p:spPr>
      </p:pic>
      <p:cxnSp>
        <p:nvCxnSpPr>
          <p:cNvPr id="28" name="Connector: Curved 27">
            <a:extLst>
              <a:ext uri="{FF2B5EF4-FFF2-40B4-BE49-F238E27FC236}">
                <a16:creationId xmlns:a16="http://schemas.microsoft.com/office/drawing/2014/main" id="{D32424F2-4C65-23AF-E565-08407F0902D1}"/>
              </a:ext>
            </a:extLst>
          </p:cNvPr>
          <p:cNvCxnSpPr>
            <a:cxnSpLocks/>
            <a:stCxn id="46" idx="3"/>
            <a:endCxn id="37" idx="1"/>
          </p:cNvCxnSpPr>
          <p:nvPr/>
        </p:nvCxnSpPr>
        <p:spPr>
          <a:xfrm>
            <a:off x="2495458" y="4530341"/>
            <a:ext cx="605670"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graphing of a function&#10;&#10;Description automatically generated">
            <a:extLst>
              <a:ext uri="{FF2B5EF4-FFF2-40B4-BE49-F238E27FC236}">
                <a16:creationId xmlns:a16="http://schemas.microsoft.com/office/drawing/2014/main" id="{9C90B755-1215-05DF-3B9B-B966883B9FAF}"/>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101128" y="4056167"/>
            <a:ext cx="1685950" cy="948347"/>
          </a:xfrm>
          <a:prstGeom prst="rect">
            <a:avLst/>
          </a:prstGeom>
        </p:spPr>
      </p:pic>
      <p:cxnSp>
        <p:nvCxnSpPr>
          <p:cNvPr id="43" name="Connector: Curved 42">
            <a:extLst>
              <a:ext uri="{FF2B5EF4-FFF2-40B4-BE49-F238E27FC236}">
                <a16:creationId xmlns:a16="http://schemas.microsoft.com/office/drawing/2014/main" id="{1C5EE0DE-CC1B-F5E9-78D1-54125F955212}"/>
              </a:ext>
            </a:extLst>
          </p:cNvPr>
          <p:cNvCxnSpPr>
            <a:cxnSpLocks/>
            <a:stCxn id="37" idx="3"/>
            <a:endCxn id="27" idx="1"/>
          </p:cNvCxnSpPr>
          <p:nvPr/>
        </p:nvCxnSpPr>
        <p:spPr>
          <a:xfrm flipV="1">
            <a:off x="4787078" y="4530340"/>
            <a:ext cx="943617" cy="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171427" y="4177188"/>
            <a:ext cx="2324031" cy="706306"/>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4" name="Rectangle 3">
            <a:extLst>
              <a:ext uri="{FF2B5EF4-FFF2-40B4-BE49-F238E27FC236}">
                <a16:creationId xmlns:a16="http://schemas.microsoft.com/office/drawing/2014/main" id="{AB9CC2B6-FCD7-2E29-2866-BAD0A02C7EBF}"/>
              </a:ext>
            </a:extLst>
          </p:cNvPr>
          <p:cNvSpPr/>
          <p:nvPr/>
        </p:nvSpPr>
        <p:spPr>
          <a:xfrm>
            <a:off x="-4991100" y="2155275"/>
            <a:ext cx="1569952"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spTree>
    <p:extLst>
      <p:ext uri="{BB962C8B-B14F-4D97-AF65-F5344CB8AC3E}">
        <p14:creationId xmlns:p14="http://schemas.microsoft.com/office/powerpoint/2010/main" val="379996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989108" y="1528762"/>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What Is Vector?</a:t>
            </a:r>
            <a:endParaRPr lang="en-US" sz="2400" b="1" dirty="0">
              <a:solidFill>
                <a:schemeClr val="bg1"/>
              </a:solidFill>
            </a:endParaRPr>
          </a:p>
        </p:txBody>
      </p:sp>
      <p:sp>
        <p:nvSpPr>
          <p:cNvPr id="50" name="Rectangle 49">
            <a:extLst>
              <a:ext uri="{FF2B5EF4-FFF2-40B4-BE49-F238E27FC236}">
                <a16:creationId xmlns:a16="http://schemas.microsoft.com/office/drawing/2014/main" id="{1AAC8A0C-77BB-2BFF-14D4-5652B25E5289}"/>
              </a:ext>
            </a:extLst>
          </p:cNvPr>
          <p:cNvSpPr/>
          <p:nvPr/>
        </p:nvSpPr>
        <p:spPr>
          <a:xfrm>
            <a:off x="-2131365"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3407811"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flipH="1" flipV="1">
            <a:off x="3560511" y="-1017348"/>
            <a:ext cx="11490" cy="5103710"/>
          </a:xfrm>
          <a:prstGeom prst="curvedConnector5">
            <a:avLst>
              <a:gd name="adj1" fmla="val -1989556"/>
              <a:gd name="adj2" fmla="val 47198"/>
              <a:gd name="adj3" fmla="val 20895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67" idx="0"/>
          </p:cNvCxnSpPr>
          <p:nvPr/>
        </p:nvCxnSpPr>
        <p:spPr>
          <a:xfrm rot="5400000">
            <a:off x="-1903372" y="-762499"/>
            <a:ext cx="615023" cy="52205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185105" y="-44230"/>
            <a:ext cx="615024" cy="378398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449315" y="686544"/>
            <a:ext cx="610008" cy="231742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2793450" y="852526"/>
            <a:ext cx="1864655" cy="4784668"/>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C7BB4C6-0958-07DF-A5E6-12771EEF479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5730695" y="13009667"/>
            <a:ext cx="1685950" cy="948347"/>
          </a:xfrm>
          <a:prstGeom prst="rect">
            <a:avLst/>
          </a:prstGeom>
        </p:spPr>
      </p:pic>
      <p:cxnSp>
        <p:nvCxnSpPr>
          <p:cNvPr id="28" name="Connector: Curved 27">
            <a:extLst>
              <a:ext uri="{FF2B5EF4-FFF2-40B4-BE49-F238E27FC236}">
                <a16:creationId xmlns:a16="http://schemas.microsoft.com/office/drawing/2014/main" id="{D32424F2-4C65-23AF-E565-08407F0902D1}"/>
              </a:ext>
            </a:extLst>
          </p:cNvPr>
          <p:cNvCxnSpPr>
            <a:cxnSpLocks/>
            <a:stCxn id="46" idx="3"/>
            <a:endCxn id="37" idx="1"/>
          </p:cNvCxnSpPr>
          <p:nvPr/>
        </p:nvCxnSpPr>
        <p:spPr>
          <a:xfrm>
            <a:off x="2495458" y="4530341"/>
            <a:ext cx="605670"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graphing of a function&#10;&#10;Description automatically generated">
            <a:extLst>
              <a:ext uri="{FF2B5EF4-FFF2-40B4-BE49-F238E27FC236}">
                <a16:creationId xmlns:a16="http://schemas.microsoft.com/office/drawing/2014/main" id="{9C90B755-1215-05DF-3B9B-B966883B9FA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101128" y="8104292"/>
            <a:ext cx="1685950" cy="948347"/>
          </a:xfrm>
          <a:prstGeom prst="rect">
            <a:avLst/>
          </a:prstGeom>
        </p:spPr>
      </p:pic>
      <p:cxnSp>
        <p:nvCxnSpPr>
          <p:cNvPr id="43" name="Connector: Curved 42">
            <a:extLst>
              <a:ext uri="{FF2B5EF4-FFF2-40B4-BE49-F238E27FC236}">
                <a16:creationId xmlns:a16="http://schemas.microsoft.com/office/drawing/2014/main" id="{1C5EE0DE-CC1B-F5E9-78D1-54125F955212}"/>
              </a:ext>
            </a:extLst>
          </p:cNvPr>
          <p:cNvCxnSpPr>
            <a:cxnSpLocks/>
            <a:stCxn id="37" idx="3"/>
            <a:endCxn id="27" idx="1"/>
          </p:cNvCxnSpPr>
          <p:nvPr/>
        </p:nvCxnSpPr>
        <p:spPr>
          <a:xfrm>
            <a:off x="4787078" y="8578466"/>
            <a:ext cx="943617" cy="490537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171427" y="4177188"/>
            <a:ext cx="2324031" cy="706306"/>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30" name="Rectangle 29">
            <a:extLst>
              <a:ext uri="{FF2B5EF4-FFF2-40B4-BE49-F238E27FC236}">
                <a16:creationId xmlns:a16="http://schemas.microsoft.com/office/drawing/2014/main" id="{DF282372-502F-2E66-53D1-ED545A484A00}"/>
              </a:ext>
            </a:extLst>
          </p:cNvPr>
          <p:cNvSpPr/>
          <p:nvPr/>
        </p:nvSpPr>
        <p:spPr>
          <a:xfrm>
            <a:off x="4062656" y="4208762"/>
            <a:ext cx="1852904" cy="643157"/>
          </a:xfrm>
          <a:prstGeom prst="rect">
            <a:avLst/>
          </a:prstGeom>
          <a:solidFill>
            <a:srgbClr val="000000">
              <a:alpha val="74902"/>
            </a:srgbClr>
          </a:solidFill>
          <a:ln w="2857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60000"/>
                    <a:lumOff val="40000"/>
                  </a:schemeClr>
                </a:solidFill>
              </a:rPr>
              <a:t>2D Vector</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a:endCxn id="30" idx="1"/>
          </p:cNvCxnSpPr>
          <p:nvPr/>
        </p:nvCxnSpPr>
        <p:spPr>
          <a:xfrm>
            <a:off x="2495458" y="4530341"/>
            <a:ext cx="1567198"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B9E1D26D-E2CE-2BE7-E5C8-6CE6407D4BAA}"/>
              </a:ext>
            </a:extLst>
          </p:cNvPr>
          <p:cNvPicPr>
            <a:picLocks noChangeAspect="1"/>
          </p:cNvPicPr>
          <p:nvPr/>
        </p:nvPicPr>
        <p:blipFill rotWithShape="1">
          <a:blip r:embed="rId9">
            <a:extLst>
              <a:ext uri="{28A0092B-C50C-407E-A947-70E740481C1C}">
                <a14:useLocalDpi xmlns:a14="http://schemas.microsoft.com/office/drawing/2010/main" val="0"/>
              </a:ext>
            </a:extLst>
          </a:blip>
          <a:srcRect l="30349" t="30017" r="28028" b="28360"/>
          <a:stretch/>
        </p:blipFill>
        <p:spPr>
          <a:xfrm>
            <a:off x="6877088" y="3604362"/>
            <a:ext cx="3314946" cy="1864657"/>
          </a:xfrm>
          <a:prstGeom prst="rect">
            <a:avLst/>
          </a:prstGeom>
        </p:spPr>
      </p:pic>
      <p:cxnSp>
        <p:nvCxnSpPr>
          <p:cNvPr id="55" name="Connector: Curved 54">
            <a:extLst>
              <a:ext uri="{FF2B5EF4-FFF2-40B4-BE49-F238E27FC236}">
                <a16:creationId xmlns:a16="http://schemas.microsoft.com/office/drawing/2014/main" id="{FB5475EC-E11E-BB61-DFA7-737E44B46D8B}"/>
              </a:ext>
            </a:extLst>
          </p:cNvPr>
          <p:cNvCxnSpPr>
            <a:cxnSpLocks/>
            <a:stCxn id="30" idx="3"/>
            <a:endCxn id="54" idx="1"/>
          </p:cNvCxnSpPr>
          <p:nvPr/>
        </p:nvCxnSpPr>
        <p:spPr>
          <a:xfrm>
            <a:off x="5915560" y="4530341"/>
            <a:ext cx="961528" cy="635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AA8F6A0-3C87-7ABB-0B22-204E3460A8D0}"/>
              </a:ext>
            </a:extLst>
          </p:cNvPr>
          <p:cNvSpPr/>
          <p:nvPr/>
        </p:nvSpPr>
        <p:spPr>
          <a:xfrm>
            <a:off x="-4991100" y="2155275"/>
            <a:ext cx="1569952"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spTree>
    <p:extLst>
      <p:ext uri="{BB962C8B-B14F-4D97-AF65-F5344CB8AC3E}">
        <p14:creationId xmlns:p14="http://schemas.microsoft.com/office/powerpoint/2010/main" val="4249269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1+#ppt_w/2"/>
                                          </p:val>
                                        </p:tav>
                                        <p:tav tm="100000">
                                          <p:val>
                                            <p:strVal val="#ppt_x"/>
                                          </p:val>
                                        </p:tav>
                                      </p:tavLst>
                                    </p:anim>
                                    <p:anim calcmode="lin" valueType="num">
                                      <p:cBhvr additive="base">
                                        <p:cTn id="18" dur="500" fill="hold"/>
                                        <p:tgtEl>
                                          <p:spTgt spid="5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989108" y="1528762"/>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What Is Vector?</a:t>
            </a:r>
            <a:endParaRPr lang="en-US" sz="2400" b="1" dirty="0">
              <a:solidFill>
                <a:schemeClr val="bg1"/>
              </a:solidFill>
            </a:endParaRPr>
          </a:p>
        </p:txBody>
      </p:sp>
      <p:sp>
        <p:nvSpPr>
          <p:cNvPr id="50" name="Rectangle 49">
            <a:extLst>
              <a:ext uri="{FF2B5EF4-FFF2-40B4-BE49-F238E27FC236}">
                <a16:creationId xmlns:a16="http://schemas.microsoft.com/office/drawing/2014/main" id="{1AAC8A0C-77BB-2BFF-14D4-5652B25E5289}"/>
              </a:ext>
            </a:extLst>
          </p:cNvPr>
          <p:cNvSpPr/>
          <p:nvPr/>
        </p:nvSpPr>
        <p:spPr>
          <a:xfrm>
            <a:off x="-2131365"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3407811"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flipH="1" flipV="1">
            <a:off x="3560511" y="-1017348"/>
            <a:ext cx="11490" cy="5103710"/>
          </a:xfrm>
          <a:prstGeom prst="curvedConnector5">
            <a:avLst>
              <a:gd name="adj1" fmla="val -1989556"/>
              <a:gd name="adj2" fmla="val 47198"/>
              <a:gd name="adj3" fmla="val 20895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74" idx="0"/>
          </p:cNvCxnSpPr>
          <p:nvPr/>
        </p:nvCxnSpPr>
        <p:spPr>
          <a:xfrm rot="5400000">
            <a:off x="-1903372" y="-762499"/>
            <a:ext cx="615023" cy="52205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185105" y="-44230"/>
            <a:ext cx="615024" cy="378398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449315" y="686544"/>
            <a:ext cx="610008" cy="231742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2793450" y="852526"/>
            <a:ext cx="1864655" cy="4784668"/>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C7BB4C6-0958-07DF-A5E6-12771EEF479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5730695" y="13009667"/>
            <a:ext cx="1685950" cy="948347"/>
          </a:xfrm>
          <a:prstGeom prst="rect">
            <a:avLst/>
          </a:prstGeom>
        </p:spPr>
      </p:pic>
      <p:cxnSp>
        <p:nvCxnSpPr>
          <p:cNvPr id="28" name="Connector: Curved 27">
            <a:extLst>
              <a:ext uri="{FF2B5EF4-FFF2-40B4-BE49-F238E27FC236}">
                <a16:creationId xmlns:a16="http://schemas.microsoft.com/office/drawing/2014/main" id="{D32424F2-4C65-23AF-E565-08407F0902D1}"/>
              </a:ext>
            </a:extLst>
          </p:cNvPr>
          <p:cNvCxnSpPr>
            <a:cxnSpLocks/>
            <a:stCxn id="46" idx="3"/>
            <a:endCxn id="37" idx="1"/>
          </p:cNvCxnSpPr>
          <p:nvPr/>
        </p:nvCxnSpPr>
        <p:spPr>
          <a:xfrm>
            <a:off x="2495458" y="4530341"/>
            <a:ext cx="605670"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graphing of a function&#10;&#10;Description automatically generated">
            <a:extLst>
              <a:ext uri="{FF2B5EF4-FFF2-40B4-BE49-F238E27FC236}">
                <a16:creationId xmlns:a16="http://schemas.microsoft.com/office/drawing/2014/main" id="{9C90B755-1215-05DF-3B9B-B966883B9FA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101128" y="8104292"/>
            <a:ext cx="1685950" cy="948347"/>
          </a:xfrm>
          <a:prstGeom prst="rect">
            <a:avLst/>
          </a:prstGeom>
        </p:spPr>
      </p:pic>
      <p:cxnSp>
        <p:nvCxnSpPr>
          <p:cNvPr id="43" name="Connector: Curved 42">
            <a:extLst>
              <a:ext uri="{FF2B5EF4-FFF2-40B4-BE49-F238E27FC236}">
                <a16:creationId xmlns:a16="http://schemas.microsoft.com/office/drawing/2014/main" id="{1C5EE0DE-CC1B-F5E9-78D1-54125F955212}"/>
              </a:ext>
            </a:extLst>
          </p:cNvPr>
          <p:cNvCxnSpPr>
            <a:cxnSpLocks/>
            <a:stCxn id="37" idx="3"/>
            <a:endCxn id="27" idx="1"/>
          </p:cNvCxnSpPr>
          <p:nvPr/>
        </p:nvCxnSpPr>
        <p:spPr>
          <a:xfrm>
            <a:off x="4787078" y="8578466"/>
            <a:ext cx="943617" cy="490537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171427" y="4177188"/>
            <a:ext cx="2324031" cy="706306"/>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30" name="Rectangle 29">
            <a:extLst>
              <a:ext uri="{FF2B5EF4-FFF2-40B4-BE49-F238E27FC236}">
                <a16:creationId xmlns:a16="http://schemas.microsoft.com/office/drawing/2014/main" id="{DF282372-502F-2E66-53D1-ED545A484A00}"/>
              </a:ext>
            </a:extLst>
          </p:cNvPr>
          <p:cNvSpPr/>
          <p:nvPr/>
        </p:nvSpPr>
        <p:spPr>
          <a:xfrm>
            <a:off x="4062656" y="5968661"/>
            <a:ext cx="1109419" cy="385088"/>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rPr>
              <a:t>2D Vector</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a:endCxn id="30" idx="1"/>
          </p:cNvCxnSpPr>
          <p:nvPr/>
        </p:nvCxnSpPr>
        <p:spPr>
          <a:xfrm>
            <a:off x="2495458" y="4530341"/>
            <a:ext cx="1567198" cy="16308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B9E1D26D-E2CE-2BE7-E5C8-6CE6407D4BAA}"/>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0349" t="30017" r="28028" b="28360"/>
          <a:stretch/>
        </p:blipFill>
        <p:spPr>
          <a:xfrm>
            <a:off x="5915560" y="5666856"/>
            <a:ext cx="1757686" cy="988698"/>
          </a:xfrm>
          <a:prstGeom prst="rect">
            <a:avLst/>
          </a:prstGeom>
        </p:spPr>
      </p:pic>
      <p:cxnSp>
        <p:nvCxnSpPr>
          <p:cNvPr id="55" name="Connector: Curved 54">
            <a:extLst>
              <a:ext uri="{FF2B5EF4-FFF2-40B4-BE49-F238E27FC236}">
                <a16:creationId xmlns:a16="http://schemas.microsoft.com/office/drawing/2014/main" id="{FB5475EC-E11E-BB61-DFA7-737E44B46D8B}"/>
              </a:ext>
            </a:extLst>
          </p:cNvPr>
          <p:cNvCxnSpPr>
            <a:cxnSpLocks/>
            <a:stCxn id="30" idx="3"/>
            <a:endCxn id="54" idx="1"/>
          </p:cNvCxnSpPr>
          <p:nvPr/>
        </p:nvCxnSpPr>
        <p:spPr>
          <a:xfrm>
            <a:off x="5172075" y="6161205"/>
            <a:ext cx="743485" cy="127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F5AE824-224D-01B0-0246-3BFC59D1A4BE}"/>
              </a:ext>
            </a:extLst>
          </p:cNvPr>
          <p:cNvSpPr/>
          <p:nvPr/>
        </p:nvSpPr>
        <p:spPr>
          <a:xfrm>
            <a:off x="4062656" y="4208762"/>
            <a:ext cx="1852904" cy="643157"/>
          </a:xfrm>
          <a:prstGeom prst="rect">
            <a:avLst/>
          </a:prstGeom>
          <a:solidFill>
            <a:srgbClr val="000000">
              <a:alpha val="74902"/>
            </a:srgbClr>
          </a:solidFill>
          <a:ln w="2857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60000"/>
                    <a:lumOff val="40000"/>
                  </a:schemeClr>
                </a:solidFill>
              </a:rPr>
              <a:t>3D Vector</a:t>
            </a:r>
          </a:p>
        </p:txBody>
      </p:sp>
      <p:cxnSp>
        <p:nvCxnSpPr>
          <p:cNvPr id="26" name="Connector: Curved 25">
            <a:extLst>
              <a:ext uri="{FF2B5EF4-FFF2-40B4-BE49-F238E27FC236}">
                <a16:creationId xmlns:a16="http://schemas.microsoft.com/office/drawing/2014/main" id="{0A18803C-2806-C28D-D4AA-42FE571DD287}"/>
              </a:ext>
            </a:extLst>
          </p:cNvPr>
          <p:cNvCxnSpPr>
            <a:cxnSpLocks/>
            <a:stCxn id="46" idx="3"/>
            <a:endCxn id="25" idx="1"/>
          </p:cNvCxnSpPr>
          <p:nvPr/>
        </p:nvCxnSpPr>
        <p:spPr>
          <a:xfrm>
            <a:off x="2495458" y="4530341"/>
            <a:ext cx="1567198"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9DD7C15B-CB0E-805C-2FAF-DBE1CC1AB205}"/>
              </a:ext>
            </a:extLst>
          </p:cNvPr>
          <p:cNvCxnSpPr>
            <a:cxnSpLocks/>
            <a:stCxn id="25" idx="3"/>
            <a:endCxn id="33" idx="1"/>
          </p:cNvCxnSpPr>
          <p:nvPr/>
        </p:nvCxnSpPr>
        <p:spPr>
          <a:xfrm>
            <a:off x="5915560" y="4530341"/>
            <a:ext cx="961528" cy="635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7F3EEFBE-EA39-44D8-B8D0-E2085DBC1F6B}"/>
              </a:ext>
            </a:extLst>
          </p:cNvPr>
          <p:cNvPicPr>
            <a:picLocks noChangeAspect="1"/>
          </p:cNvPicPr>
          <p:nvPr/>
        </p:nvPicPr>
        <p:blipFill rotWithShape="1">
          <a:blip r:embed="rId11">
            <a:extLst>
              <a:ext uri="{28A0092B-C50C-407E-A947-70E740481C1C}">
                <a14:useLocalDpi xmlns:a14="http://schemas.microsoft.com/office/drawing/2010/main" val="0"/>
              </a:ext>
            </a:extLst>
          </a:blip>
          <a:srcRect l="28218" t="28139" r="26732" b="26811"/>
          <a:stretch/>
        </p:blipFill>
        <p:spPr>
          <a:xfrm>
            <a:off x="6877088" y="3604362"/>
            <a:ext cx="3314946" cy="1864657"/>
          </a:xfrm>
          <a:prstGeom prst="rect">
            <a:avLst/>
          </a:prstGeom>
        </p:spPr>
      </p:pic>
      <p:sp>
        <p:nvSpPr>
          <p:cNvPr id="74" name="Rectangle 73">
            <a:extLst>
              <a:ext uri="{FF2B5EF4-FFF2-40B4-BE49-F238E27FC236}">
                <a16:creationId xmlns:a16="http://schemas.microsoft.com/office/drawing/2014/main" id="{1F9DA6C8-EB58-BC8D-C514-682F0FC371C1}"/>
              </a:ext>
            </a:extLst>
          </p:cNvPr>
          <p:cNvSpPr/>
          <p:nvPr/>
        </p:nvSpPr>
        <p:spPr>
          <a:xfrm>
            <a:off x="-4991100" y="2155275"/>
            <a:ext cx="1569952"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spTree>
    <p:extLst>
      <p:ext uri="{BB962C8B-B14F-4D97-AF65-F5344CB8AC3E}">
        <p14:creationId xmlns:p14="http://schemas.microsoft.com/office/powerpoint/2010/main" val="353434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1+#ppt_w/2"/>
                                          </p:val>
                                        </p:tav>
                                        <p:tav tm="100000">
                                          <p:val>
                                            <p:strVal val="#ppt_x"/>
                                          </p:val>
                                        </p:tav>
                                      </p:tavLst>
                                    </p:anim>
                                    <p:anim calcmode="lin" valueType="num">
                                      <p:cBhvr additive="base">
                                        <p:cTn id="18" dur="500" fill="hold"/>
                                        <p:tgtEl>
                                          <p:spTgt spid="3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989108" y="1528762"/>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What Is Vector?</a:t>
            </a:r>
            <a:endParaRPr lang="en-US" sz="2400" b="1" dirty="0">
              <a:solidFill>
                <a:schemeClr val="bg1"/>
              </a:solidFill>
            </a:endParaRPr>
          </a:p>
        </p:txBody>
      </p:sp>
      <p:sp>
        <p:nvSpPr>
          <p:cNvPr id="49" name="Rectangle 48">
            <a:extLst>
              <a:ext uri="{FF2B5EF4-FFF2-40B4-BE49-F238E27FC236}">
                <a16:creationId xmlns:a16="http://schemas.microsoft.com/office/drawing/2014/main" id="{FFF43E38-3F91-16B2-44C7-918FD5C0E91E}"/>
              </a:ext>
            </a:extLst>
          </p:cNvPr>
          <p:cNvSpPr/>
          <p:nvPr/>
        </p:nvSpPr>
        <p:spPr>
          <a:xfrm>
            <a:off x="-4991100" y="2155275"/>
            <a:ext cx="1569952"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sp>
        <p:nvSpPr>
          <p:cNvPr id="50" name="Rectangle 49">
            <a:extLst>
              <a:ext uri="{FF2B5EF4-FFF2-40B4-BE49-F238E27FC236}">
                <a16:creationId xmlns:a16="http://schemas.microsoft.com/office/drawing/2014/main" id="{1AAC8A0C-77BB-2BFF-14D4-5652B25E5289}"/>
              </a:ext>
            </a:extLst>
          </p:cNvPr>
          <p:cNvSpPr/>
          <p:nvPr/>
        </p:nvSpPr>
        <p:spPr>
          <a:xfrm>
            <a:off x="-2131365"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3407811"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flipH="1" flipV="1">
            <a:off x="3560511" y="-1017348"/>
            <a:ext cx="11490" cy="5103710"/>
          </a:xfrm>
          <a:prstGeom prst="curvedConnector5">
            <a:avLst>
              <a:gd name="adj1" fmla="val -1989556"/>
              <a:gd name="adj2" fmla="val 47198"/>
              <a:gd name="adj3" fmla="val 20895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a:off x="-1903372" y="-762499"/>
            <a:ext cx="615023" cy="52205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185105" y="-44230"/>
            <a:ext cx="615024" cy="378398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449315" y="686544"/>
            <a:ext cx="610008" cy="231742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2793450" y="852526"/>
            <a:ext cx="1864655" cy="4784668"/>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C7BB4C6-0958-07DF-A5E6-12771EEF479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5730695" y="13009667"/>
            <a:ext cx="1685950" cy="948347"/>
          </a:xfrm>
          <a:prstGeom prst="rect">
            <a:avLst/>
          </a:prstGeom>
        </p:spPr>
      </p:pic>
      <p:cxnSp>
        <p:nvCxnSpPr>
          <p:cNvPr id="28" name="Connector: Curved 27">
            <a:extLst>
              <a:ext uri="{FF2B5EF4-FFF2-40B4-BE49-F238E27FC236}">
                <a16:creationId xmlns:a16="http://schemas.microsoft.com/office/drawing/2014/main" id="{D32424F2-4C65-23AF-E565-08407F0902D1}"/>
              </a:ext>
            </a:extLst>
          </p:cNvPr>
          <p:cNvCxnSpPr>
            <a:cxnSpLocks/>
            <a:stCxn id="46" idx="3"/>
            <a:endCxn id="37" idx="1"/>
          </p:cNvCxnSpPr>
          <p:nvPr/>
        </p:nvCxnSpPr>
        <p:spPr>
          <a:xfrm>
            <a:off x="2495458" y="4530341"/>
            <a:ext cx="605670"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graphing of a function&#10;&#10;Description automatically generated">
            <a:extLst>
              <a:ext uri="{FF2B5EF4-FFF2-40B4-BE49-F238E27FC236}">
                <a16:creationId xmlns:a16="http://schemas.microsoft.com/office/drawing/2014/main" id="{9C90B755-1215-05DF-3B9B-B966883B9FA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101128" y="8104292"/>
            <a:ext cx="1685950" cy="948347"/>
          </a:xfrm>
          <a:prstGeom prst="rect">
            <a:avLst/>
          </a:prstGeom>
        </p:spPr>
      </p:pic>
      <p:cxnSp>
        <p:nvCxnSpPr>
          <p:cNvPr id="43" name="Connector: Curved 42">
            <a:extLst>
              <a:ext uri="{FF2B5EF4-FFF2-40B4-BE49-F238E27FC236}">
                <a16:creationId xmlns:a16="http://schemas.microsoft.com/office/drawing/2014/main" id="{1C5EE0DE-CC1B-F5E9-78D1-54125F955212}"/>
              </a:ext>
            </a:extLst>
          </p:cNvPr>
          <p:cNvCxnSpPr>
            <a:cxnSpLocks/>
            <a:stCxn id="37" idx="3"/>
            <a:endCxn id="27" idx="1"/>
          </p:cNvCxnSpPr>
          <p:nvPr/>
        </p:nvCxnSpPr>
        <p:spPr>
          <a:xfrm>
            <a:off x="4787078" y="8578466"/>
            <a:ext cx="943617" cy="490537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171427" y="4177188"/>
            <a:ext cx="2324031" cy="706306"/>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30" name="Rectangle 29">
            <a:extLst>
              <a:ext uri="{FF2B5EF4-FFF2-40B4-BE49-F238E27FC236}">
                <a16:creationId xmlns:a16="http://schemas.microsoft.com/office/drawing/2014/main" id="{DF282372-502F-2E66-53D1-ED545A484A00}"/>
              </a:ext>
            </a:extLst>
          </p:cNvPr>
          <p:cNvSpPr/>
          <p:nvPr/>
        </p:nvSpPr>
        <p:spPr>
          <a:xfrm>
            <a:off x="4062656" y="8406097"/>
            <a:ext cx="1109419" cy="385088"/>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rPr>
              <a:t>2D Vector</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a:endCxn id="30" idx="1"/>
          </p:cNvCxnSpPr>
          <p:nvPr/>
        </p:nvCxnSpPr>
        <p:spPr>
          <a:xfrm>
            <a:off x="2495458" y="4530341"/>
            <a:ext cx="1567198" cy="40683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B9E1D26D-E2CE-2BE7-E5C8-6CE6407D4BAA}"/>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0349" t="30017" r="28028" b="28360"/>
          <a:stretch/>
        </p:blipFill>
        <p:spPr>
          <a:xfrm>
            <a:off x="5915560" y="12032493"/>
            <a:ext cx="1757686" cy="988698"/>
          </a:xfrm>
          <a:prstGeom prst="rect">
            <a:avLst/>
          </a:prstGeom>
        </p:spPr>
      </p:pic>
      <p:cxnSp>
        <p:nvCxnSpPr>
          <p:cNvPr id="55" name="Connector: Curved 54">
            <a:extLst>
              <a:ext uri="{FF2B5EF4-FFF2-40B4-BE49-F238E27FC236}">
                <a16:creationId xmlns:a16="http://schemas.microsoft.com/office/drawing/2014/main" id="{FB5475EC-E11E-BB61-DFA7-737E44B46D8B}"/>
              </a:ext>
            </a:extLst>
          </p:cNvPr>
          <p:cNvCxnSpPr>
            <a:cxnSpLocks/>
            <a:stCxn id="30" idx="3"/>
            <a:endCxn id="54" idx="1"/>
          </p:cNvCxnSpPr>
          <p:nvPr/>
        </p:nvCxnSpPr>
        <p:spPr>
          <a:xfrm>
            <a:off x="5172075" y="8598641"/>
            <a:ext cx="743485" cy="392820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F5AE824-224D-01B0-0246-3BFC59D1A4BE}"/>
              </a:ext>
            </a:extLst>
          </p:cNvPr>
          <p:cNvSpPr/>
          <p:nvPr/>
        </p:nvSpPr>
        <p:spPr>
          <a:xfrm>
            <a:off x="4062656" y="4208762"/>
            <a:ext cx="1852904" cy="643157"/>
          </a:xfrm>
          <a:prstGeom prst="rect">
            <a:avLst/>
          </a:prstGeom>
          <a:solidFill>
            <a:srgbClr val="000000">
              <a:alpha val="74902"/>
            </a:srgbClr>
          </a:solidFill>
          <a:ln w="2857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60000"/>
                    <a:lumOff val="40000"/>
                  </a:schemeClr>
                </a:solidFill>
              </a:rPr>
              <a:t>3D Vector</a:t>
            </a:r>
          </a:p>
        </p:txBody>
      </p:sp>
      <p:cxnSp>
        <p:nvCxnSpPr>
          <p:cNvPr id="26" name="Connector: Curved 25">
            <a:extLst>
              <a:ext uri="{FF2B5EF4-FFF2-40B4-BE49-F238E27FC236}">
                <a16:creationId xmlns:a16="http://schemas.microsoft.com/office/drawing/2014/main" id="{0A18803C-2806-C28D-D4AA-42FE571DD287}"/>
              </a:ext>
            </a:extLst>
          </p:cNvPr>
          <p:cNvCxnSpPr>
            <a:cxnSpLocks/>
            <a:stCxn id="46" idx="3"/>
            <a:endCxn id="25" idx="1"/>
          </p:cNvCxnSpPr>
          <p:nvPr/>
        </p:nvCxnSpPr>
        <p:spPr>
          <a:xfrm>
            <a:off x="2495458" y="4530341"/>
            <a:ext cx="1567198"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9DD7C15B-CB0E-805C-2FAF-DBE1CC1AB205}"/>
              </a:ext>
            </a:extLst>
          </p:cNvPr>
          <p:cNvCxnSpPr>
            <a:cxnSpLocks/>
            <a:stCxn id="25" idx="3"/>
            <a:endCxn id="33" idx="1"/>
          </p:cNvCxnSpPr>
          <p:nvPr/>
        </p:nvCxnSpPr>
        <p:spPr>
          <a:xfrm>
            <a:off x="5915560" y="4530341"/>
            <a:ext cx="961528" cy="163086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7F3EEFBE-EA39-44D8-B8D0-E2085DBC1F6B}"/>
              </a:ext>
            </a:extLst>
          </p:cNvPr>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28218" t="28139" r="26732" b="26811"/>
          <a:stretch/>
        </p:blipFill>
        <p:spPr>
          <a:xfrm>
            <a:off x="6877088" y="5666856"/>
            <a:ext cx="1757685" cy="988698"/>
          </a:xfrm>
          <a:prstGeom prst="rect">
            <a:avLst/>
          </a:prstGeom>
        </p:spPr>
      </p:pic>
      <p:pic>
        <p:nvPicPr>
          <p:cNvPr id="47" name="Picture 46">
            <a:extLst>
              <a:ext uri="{FF2B5EF4-FFF2-40B4-BE49-F238E27FC236}">
                <a16:creationId xmlns:a16="http://schemas.microsoft.com/office/drawing/2014/main" id="{522F185F-A438-798E-F22C-2B5299B6B1F9}"/>
              </a:ext>
            </a:extLst>
          </p:cNvPr>
          <p:cNvPicPr>
            <a:picLocks noChangeAspect="1"/>
          </p:cNvPicPr>
          <p:nvPr/>
        </p:nvPicPr>
        <p:blipFill rotWithShape="1">
          <a:blip r:embed="rId13">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l="10776" t="10228" r="10228" b="10776"/>
          <a:stretch/>
        </p:blipFill>
        <p:spPr>
          <a:xfrm>
            <a:off x="6877087" y="2579333"/>
            <a:ext cx="5077629" cy="2856167"/>
          </a:xfrm>
          <a:prstGeom prst="rect">
            <a:avLst/>
          </a:prstGeom>
        </p:spPr>
      </p:pic>
      <p:cxnSp>
        <p:nvCxnSpPr>
          <p:cNvPr id="13" name="Connector: Curved 12">
            <a:extLst>
              <a:ext uri="{FF2B5EF4-FFF2-40B4-BE49-F238E27FC236}">
                <a16:creationId xmlns:a16="http://schemas.microsoft.com/office/drawing/2014/main" id="{7FE5BFE9-B222-D6EF-0356-8781A8DA6586}"/>
              </a:ext>
            </a:extLst>
          </p:cNvPr>
          <p:cNvCxnSpPr>
            <a:stCxn id="25" idx="3"/>
            <a:endCxn id="47" idx="1"/>
          </p:cNvCxnSpPr>
          <p:nvPr/>
        </p:nvCxnSpPr>
        <p:spPr>
          <a:xfrm flipV="1">
            <a:off x="5915560" y="4007417"/>
            <a:ext cx="961527" cy="522924"/>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644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FFF43E38-3F91-16B2-44C7-918FD5C0E91E}"/>
              </a:ext>
            </a:extLst>
          </p:cNvPr>
          <p:cNvSpPr/>
          <p:nvPr/>
        </p:nvSpPr>
        <p:spPr>
          <a:xfrm>
            <a:off x="4987432" y="1512070"/>
            <a:ext cx="2258005" cy="8120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1764463"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sp>
        <p:nvSpPr>
          <p:cNvPr id="50" name="Rectangle 49">
            <a:extLst>
              <a:ext uri="{FF2B5EF4-FFF2-40B4-BE49-F238E27FC236}">
                <a16:creationId xmlns:a16="http://schemas.microsoft.com/office/drawing/2014/main" id="{1AAC8A0C-77BB-2BFF-14D4-5652B25E5289}"/>
              </a:ext>
            </a:extLst>
          </p:cNvPr>
          <p:cNvSpPr/>
          <p:nvPr/>
        </p:nvSpPr>
        <p:spPr>
          <a:xfrm>
            <a:off x="-3421148"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4697594"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339564" y="805437"/>
            <a:ext cx="619151" cy="208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flipH="1" flipV="1">
            <a:off x="3551327" y="-1024856"/>
            <a:ext cx="28182" cy="5102034"/>
          </a:xfrm>
          <a:prstGeom prst="curvedConnector5">
            <a:avLst>
              <a:gd name="adj1" fmla="val -811156"/>
              <a:gd name="adj2" fmla="val 47197"/>
              <a:gd name="adj3" fmla="val 9111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829997" y="-689122"/>
            <a:ext cx="615024" cy="507377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1094206" y="41653"/>
            <a:ext cx="610008" cy="36072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3722746" y="1528820"/>
            <a:ext cx="1574721" cy="372201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C7BB4C6-0958-07DF-A5E6-12771EEF479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5730695" y="13009667"/>
            <a:ext cx="1685950" cy="948347"/>
          </a:xfrm>
          <a:prstGeom prst="rect">
            <a:avLst/>
          </a:prstGeom>
        </p:spPr>
      </p:pic>
      <p:cxnSp>
        <p:nvCxnSpPr>
          <p:cNvPr id="28" name="Connector: Curved 27">
            <a:extLst>
              <a:ext uri="{FF2B5EF4-FFF2-40B4-BE49-F238E27FC236}">
                <a16:creationId xmlns:a16="http://schemas.microsoft.com/office/drawing/2014/main" id="{D32424F2-4C65-23AF-E565-08407F0902D1}"/>
              </a:ext>
            </a:extLst>
          </p:cNvPr>
          <p:cNvCxnSpPr>
            <a:cxnSpLocks/>
            <a:stCxn id="46" idx="3"/>
            <a:endCxn id="37" idx="1"/>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graphing of a function&#10;&#10;Description automatically generated">
            <a:extLst>
              <a:ext uri="{FF2B5EF4-FFF2-40B4-BE49-F238E27FC236}">
                <a16:creationId xmlns:a16="http://schemas.microsoft.com/office/drawing/2014/main" id="{9C90B755-1215-05DF-3B9B-B966883B9FA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101128" y="8104292"/>
            <a:ext cx="1685950" cy="948347"/>
          </a:xfrm>
          <a:prstGeom prst="rect">
            <a:avLst/>
          </a:prstGeom>
        </p:spPr>
      </p:pic>
      <p:cxnSp>
        <p:nvCxnSpPr>
          <p:cNvPr id="43" name="Connector: Curved 42">
            <a:extLst>
              <a:ext uri="{FF2B5EF4-FFF2-40B4-BE49-F238E27FC236}">
                <a16:creationId xmlns:a16="http://schemas.microsoft.com/office/drawing/2014/main" id="{1C5EE0DE-CC1B-F5E9-78D1-54125F955212}"/>
              </a:ext>
            </a:extLst>
          </p:cNvPr>
          <p:cNvCxnSpPr>
            <a:cxnSpLocks/>
            <a:stCxn id="37" idx="3"/>
            <a:endCxn id="27" idx="1"/>
          </p:cNvCxnSpPr>
          <p:nvPr/>
        </p:nvCxnSpPr>
        <p:spPr>
          <a:xfrm>
            <a:off x="4787078" y="8578466"/>
            <a:ext cx="943617" cy="490537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5958410" y="4177188"/>
            <a:ext cx="2324031" cy="70630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lumMod val="65000"/>
                  </a:schemeClr>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30" name="Rectangle 29">
            <a:extLst>
              <a:ext uri="{FF2B5EF4-FFF2-40B4-BE49-F238E27FC236}">
                <a16:creationId xmlns:a16="http://schemas.microsoft.com/office/drawing/2014/main" id="{DF282372-502F-2E66-53D1-ED545A484A00}"/>
              </a:ext>
            </a:extLst>
          </p:cNvPr>
          <p:cNvSpPr/>
          <p:nvPr/>
        </p:nvSpPr>
        <p:spPr>
          <a:xfrm>
            <a:off x="4062656" y="8406097"/>
            <a:ext cx="1109419" cy="385088"/>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rPr>
              <a:t>2D Vector</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a:endCxn id="30" idx="1"/>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B9E1D26D-E2CE-2BE7-E5C8-6CE6407D4BAA}"/>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0349" t="30017" r="28028" b="28360"/>
          <a:stretch/>
        </p:blipFill>
        <p:spPr>
          <a:xfrm>
            <a:off x="5915560" y="12032493"/>
            <a:ext cx="1757686" cy="988698"/>
          </a:xfrm>
          <a:prstGeom prst="rect">
            <a:avLst/>
          </a:prstGeom>
        </p:spPr>
      </p:pic>
      <p:cxnSp>
        <p:nvCxnSpPr>
          <p:cNvPr id="55" name="Connector: Curved 54">
            <a:extLst>
              <a:ext uri="{FF2B5EF4-FFF2-40B4-BE49-F238E27FC236}">
                <a16:creationId xmlns:a16="http://schemas.microsoft.com/office/drawing/2014/main" id="{FB5475EC-E11E-BB61-DFA7-737E44B46D8B}"/>
              </a:ext>
            </a:extLst>
          </p:cNvPr>
          <p:cNvCxnSpPr>
            <a:cxnSpLocks/>
            <a:stCxn id="30" idx="3"/>
            <a:endCxn id="54" idx="1"/>
          </p:cNvCxnSpPr>
          <p:nvPr/>
        </p:nvCxnSpPr>
        <p:spPr>
          <a:xfrm>
            <a:off x="5172075" y="8598641"/>
            <a:ext cx="743485" cy="392820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F5AE824-224D-01B0-0246-3BFC59D1A4BE}"/>
              </a:ext>
            </a:extLst>
          </p:cNvPr>
          <p:cNvSpPr/>
          <p:nvPr/>
        </p:nvSpPr>
        <p:spPr>
          <a:xfrm>
            <a:off x="4053125" y="8406097"/>
            <a:ext cx="1119394" cy="388550"/>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rPr>
              <a:t>3D Vector</a:t>
            </a:r>
          </a:p>
        </p:txBody>
      </p:sp>
      <p:cxnSp>
        <p:nvCxnSpPr>
          <p:cNvPr id="26" name="Connector: Curved 25">
            <a:extLst>
              <a:ext uri="{FF2B5EF4-FFF2-40B4-BE49-F238E27FC236}">
                <a16:creationId xmlns:a16="http://schemas.microsoft.com/office/drawing/2014/main" id="{0A18803C-2806-C28D-D4AA-42FE571DD287}"/>
              </a:ext>
            </a:extLst>
          </p:cNvPr>
          <p:cNvCxnSpPr>
            <a:cxnSpLocks/>
            <a:stCxn id="46" idx="3"/>
            <a:endCxn id="25" idx="1"/>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9DD7C15B-CB0E-805C-2FAF-DBE1CC1AB205}"/>
              </a:ext>
            </a:extLst>
          </p:cNvPr>
          <p:cNvCxnSpPr>
            <a:cxnSpLocks/>
            <a:stCxn id="25" idx="3"/>
            <a:endCxn id="33" idx="1"/>
          </p:cNvCxnSpPr>
          <p:nvPr/>
        </p:nvCxnSpPr>
        <p:spPr>
          <a:xfrm>
            <a:off x="5172519" y="8600372"/>
            <a:ext cx="1704569" cy="390053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7F3EEFBE-EA39-44D8-B8D0-E2085DBC1F6B}"/>
              </a:ext>
            </a:extLst>
          </p:cNvPr>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28218" t="28139" r="26732" b="26811"/>
          <a:stretch/>
        </p:blipFill>
        <p:spPr>
          <a:xfrm>
            <a:off x="6877088" y="12006556"/>
            <a:ext cx="1757685" cy="988698"/>
          </a:xfrm>
          <a:prstGeom prst="rect">
            <a:avLst/>
          </a:prstGeom>
        </p:spPr>
      </p:pic>
      <p:pic>
        <p:nvPicPr>
          <p:cNvPr id="47" name="Picture 46">
            <a:extLst>
              <a:ext uri="{FF2B5EF4-FFF2-40B4-BE49-F238E27FC236}">
                <a16:creationId xmlns:a16="http://schemas.microsoft.com/office/drawing/2014/main" id="{522F185F-A438-798E-F22C-2B5299B6B1F9}"/>
              </a:ext>
            </a:extLst>
          </p:cNvPr>
          <p:cNvPicPr>
            <a:picLocks noChangeAspect="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l="10776" t="10228" r="10228" b="10776"/>
          <a:stretch/>
        </p:blipFill>
        <p:spPr>
          <a:xfrm>
            <a:off x="6877088" y="9974115"/>
            <a:ext cx="1757686" cy="988699"/>
          </a:xfrm>
          <a:prstGeom prst="rect">
            <a:avLst/>
          </a:prstGeom>
        </p:spPr>
      </p:pic>
      <p:cxnSp>
        <p:nvCxnSpPr>
          <p:cNvPr id="13" name="Connector: Curved 12">
            <a:extLst>
              <a:ext uri="{FF2B5EF4-FFF2-40B4-BE49-F238E27FC236}">
                <a16:creationId xmlns:a16="http://schemas.microsoft.com/office/drawing/2014/main" id="{7FE5BFE9-B222-D6EF-0356-8781A8DA6586}"/>
              </a:ext>
            </a:extLst>
          </p:cNvPr>
          <p:cNvCxnSpPr>
            <a:cxnSpLocks/>
            <a:stCxn id="25" idx="3"/>
            <a:endCxn id="47" idx="1"/>
          </p:cNvCxnSpPr>
          <p:nvPr/>
        </p:nvCxnSpPr>
        <p:spPr>
          <a:xfrm>
            <a:off x="5172519" y="8600372"/>
            <a:ext cx="1704569" cy="18680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A40C7C7-8EAB-633D-E633-2A5976E28BD8}"/>
              </a:ext>
            </a:extLst>
          </p:cNvPr>
          <p:cNvSpPr/>
          <p:nvPr/>
        </p:nvSpPr>
        <p:spPr>
          <a:xfrm>
            <a:off x="1265568" y="3428999"/>
            <a:ext cx="2258005" cy="78377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Add</a:t>
            </a:r>
          </a:p>
        </p:txBody>
      </p:sp>
      <p:sp>
        <p:nvSpPr>
          <p:cNvPr id="71" name="Rectangle 70">
            <a:extLst>
              <a:ext uri="{FF2B5EF4-FFF2-40B4-BE49-F238E27FC236}">
                <a16:creationId xmlns:a16="http://schemas.microsoft.com/office/drawing/2014/main" id="{977B39B6-698B-0366-C9F6-8816861FA54A}"/>
              </a:ext>
            </a:extLst>
          </p:cNvPr>
          <p:cNvSpPr/>
          <p:nvPr/>
        </p:nvSpPr>
        <p:spPr>
          <a:xfrm>
            <a:off x="8668426" y="3429000"/>
            <a:ext cx="2258005" cy="78377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Scale</a:t>
            </a:r>
          </a:p>
        </p:txBody>
      </p:sp>
      <p:cxnSp>
        <p:nvCxnSpPr>
          <p:cNvPr id="72" name="Connector: Curved 71">
            <a:extLst>
              <a:ext uri="{FF2B5EF4-FFF2-40B4-BE49-F238E27FC236}">
                <a16:creationId xmlns:a16="http://schemas.microsoft.com/office/drawing/2014/main" id="{A50537A2-9BE7-1C69-6B7E-D6B1533E59CA}"/>
              </a:ext>
            </a:extLst>
          </p:cNvPr>
          <p:cNvCxnSpPr>
            <a:cxnSpLocks/>
            <a:stCxn id="49" idx="2"/>
            <a:endCxn id="70" idx="0"/>
          </p:cNvCxnSpPr>
          <p:nvPr/>
        </p:nvCxnSpPr>
        <p:spPr>
          <a:xfrm rot="5400000">
            <a:off x="3703054" y="1015617"/>
            <a:ext cx="1104899" cy="372186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CA2F5568-6D62-2A14-3759-2C4AAFB7F673}"/>
              </a:ext>
            </a:extLst>
          </p:cNvPr>
          <p:cNvCxnSpPr>
            <a:cxnSpLocks/>
            <a:stCxn id="49" idx="2"/>
            <a:endCxn id="80" idx="0"/>
          </p:cNvCxnSpPr>
          <p:nvPr/>
        </p:nvCxnSpPr>
        <p:spPr>
          <a:xfrm rot="5400000">
            <a:off x="5553769" y="2866332"/>
            <a:ext cx="1104899" cy="20435"/>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02E3C19-F20A-EB3F-394A-3DC551C3E4CF}"/>
              </a:ext>
            </a:extLst>
          </p:cNvPr>
          <p:cNvSpPr/>
          <p:nvPr/>
        </p:nvSpPr>
        <p:spPr>
          <a:xfrm>
            <a:off x="4966997" y="3428999"/>
            <a:ext cx="2258005" cy="78377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Subtract</a:t>
            </a:r>
          </a:p>
        </p:txBody>
      </p:sp>
      <p:cxnSp>
        <p:nvCxnSpPr>
          <p:cNvPr id="84" name="Connector: Curved 83">
            <a:extLst>
              <a:ext uri="{FF2B5EF4-FFF2-40B4-BE49-F238E27FC236}">
                <a16:creationId xmlns:a16="http://schemas.microsoft.com/office/drawing/2014/main" id="{9311FF44-97FF-D446-E288-77F5280F7D73}"/>
              </a:ext>
            </a:extLst>
          </p:cNvPr>
          <p:cNvCxnSpPr>
            <a:cxnSpLocks/>
            <a:stCxn id="49" idx="2"/>
            <a:endCxn id="71" idx="0"/>
          </p:cNvCxnSpPr>
          <p:nvPr/>
        </p:nvCxnSpPr>
        <p:spPr>
          <a:xfrm rot="16200000" flipH="1">
            <a:off x="7404482" y="1036053"/>
            <a:ext cx="1104900" cy="368099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B5D2CC61-2775-11CE-0B8E-528C7EE9BDB6}"/>
              </a:ext>
            </a:extLst>
          </p:cNvPr>
          <p:cNvCxnSpPr>
            <a:cxnSpLocks/>
            <a:stCxn id="70" idx="2"/>
            <a:endCxn id="94" idx="0"/>
          </p:cNvCxnSpPr>
          <p:nvPr/>
        </p:nvCxnSpPr>
        <p:spPr>
          <a:xfrm rot="16200000" flipH="1">
            <a:off x="1646335" y="4961004"/>
            <a:ext cx="3347184" cy="1850713"/>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56030E22-CBC1-C9AB-4FD0-9A465E9B1EC9}"/>
              </a:ext>
            </a:extLst>
          </p:cNvPr>
          <p:cNvCxnSpPr>
            <a:cxnSpLocks/>
            <a:stCxn id="80" idx="2"/>
            <a:endCxn id="94" idx="0"/>
          </p:cNvCxnSpPr>
          <p:nvPr/>
        </p:nvCxnSpPr>
        <p:spPr>
          <a:xfrm rot="5400000">
            <a:off x="3497050" y="4961003"/>
            <a:ext cx="3347184" cy="1850716"/>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AA6E07FF-0483-52AA-3D07-8A2DF0942489}"/>
              </a:ext>
            </a:extLst>
          </p:cNvPr>
          <p:cNvCxnSpPr>
            <a:cxnSpLocks/>
            <a:stCxn id="71" idx="2"/>
            <a:endCxn id="104" idx="0"/>
          </p:cNvCxnSpPr>
          <p:nvPr/>
        </p:nvCxnSpPr>
        <p:spPr>
          <a:xfrm rot="5400000">
            <a:off x="8123837" y="5886360"/>
            <a:ext cx="3347183" cy="2"/>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9A692AE3-34DB-7933-3D9F-32FF7A5AB129}"/>
              </a:ext>
            </a:extLst>
          </p:cNvPr>
          <p:cNvPicPr>
            <a:picLocks noChangeAspect="1"/>
          </p:cNvPicPr>
          <p:nvPr/>
        </p:nvPicPr>
        <p:blipFill rotWithShape="1">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l="17842" t="17517" r="17517" b="17842"/>
          <a:stretch/>
        </p:blipFill>
        <p:spPr>
          <a:xfrm>
            <a:off x="2394569" y="7559953"/>
            <a:ext cx="3701429" cy="2082054"/>
          </a:xfrm>
          <a:prstGeom prst="rect">
            <a:avLst/>
          </a:prstGeom>
        </p:spPr>
      </p:pic>
      <p:pic>
        <p:nvPicPr>
          <p:cNvPr id="104" name="Picture 103">
            <a:extLst>
              <a:ext uri="{FF2B5EF4-FFF2-40B4-BE49-F238E27FC236}">
                <a16:creationId xmlns:a16="http://schemas.microsoft.com/office/drawing/2014/main" id="{7F5A8D3C-704C-24DA-D5EE-26D5CC85EAA3}"/>
              </a:ext>
            </a:extLst>
          </p:cNvPr>
          <p:cNvPicPr>
            <a:picLocks noChangeAspect="1"/>
          </p:cNvPicPr>
          <p:nvPr/>
        </p:nvPicPr>
        <p:blipFill rotWithShape="1">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l="17842" t="17517" r="17517" b="17842"/>
          <a:stretch/>
        </p:blipFill>
        <p:spPr>
          <a:xfrm>
            <a:off x="7946712" y="7559953"/>
            <a:ext cx="3701429" cy="2082054"/>
          </a:xfrm>
          <a:prstGeom prst="rect">
            <a:avLst/>
          </a:prstGeom>
        </p:spPr>
      </p:pic>
    </p:spTree>
    <p:extLst>
      <p:ext uri="{BB962C8B-B14F-4D97-AF65-F5344CB8AC3E}">
        <p14:creationId xmlns:p14="http://schemas.microsoft.com/office/powerpoint/2010/main" val="4121011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0" fill="hold"/>
                                        <p:tgtEl>
                                          <p:spTgt spid="94"/>
                                        </p:tgtEl>
                                        <p:attrNameLst>
                                          <p:attrName>ppt_x</p:attrName>
                                        </p:attrNameLst>
                                      </p:cBhvr>
                                      <p:tavLst>
                                        <p:tav tm="0">
                                          <p:val>
                                            <p:strVal val="1+#ppt_w/2"/>
                                          </p:val>
                                        </p:tav>
                                        <p:tav tm="100000">
                                          <p:val>
                                            <p:strVal val="#ppt_x"/>
                                          </p:val>
                                        </p:tav>
                                      </p:tavLst>
                                    </p:anim>
                                    <p:anim calcmode="lin" valueType="num">
                                      <p:cBhvr additive="base">
                                        <p:cTn id="8" dur="10" fill="hold"/>
                                        <p:tgtEl>
                                          <p:spTgt spid="9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 fill="hold"/>
                                        <p:tgtEl>
                                          <p:spTgt spid="104"/>
                                        </p:tgtEl>
                                        <p:attrNameLst>
                                          <p:attrName>ppt_x</p:attrName>
                                        </p:attrNameLst>
                                      </p:cBhvr>
                                      <p:tavLst>
                                        <p:tav tm="0">
                                          <p:val>
                                            <p:strVal val="1+#ppt_w/2"/>
                                          </p:val>
                                        </p:tav>
                                        <p:tav tm="100000">
                                          <p:val>
                                            <p:strVal val="#ppt_x"/>
                                          </p:val>
                                        </p:tav>
                                      </p:tavLst>
                                    </p:anim>
                                    <p:anim calcmode="lin" valueType="num">
                                      <p:cBhvr additive="base">
                                        <p:cTn id="12" dur="1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10"/>
                            </p:stCondLst>
                            <p:childTnLst>
                              <p:par>
                                <p:cTn id="14" presetID="2" presetClass="entr" presetSubtype="4" fill="hold" grpId="0" nodeType="afterEffect">
                                  <p:stCondLst>
                                    <p:cond delay="0"/>
                                  </p:stCondLst>
                                  <p:childTnLst>
                                    <p:set>
                                      <p:cBhvr>
                                        <p:cTn id="15" dur="1" fill="hold">
                                          <p:stCondLst>
                                            <p:cond delay="0"/>
                                          </p:stCondLst>
                                        </p:cTn>
                                        <p:tgtEl>
                                          <p:spTgt spid="70"/>
                                        </p:tgtEl>
                                        <p:attrNameLst>
                                          <p:attrName>style.visibility</p:attrName>
                                        </p:attrNameLst>
                                      </p:cBhvr>
                                      <p:to>
                                        <p:strVal val="visible"/>
                                      </p:to>
                                    </p:set>
                                    <p:anim calcmode="lin" valueType="num">
                                      <p:cBhvr additive="base">
                                        <p:cTn id="16" dur="750" fill="hold"/>
                                        <p:tgtEl>
                                          <p:spTgt spid="70"/>
                                        </p:tgtEl>
                                        <p:attrNameLst>
                                          <p:attrName>ppt_x</p:attrName>
                                        </p:attrNameLst>
                                      </p:cBhvr>
                                      <p:tavLst>
                                        <p:tav tm="0">
                                          <p:val>
                                            <p:strVal val="#ppt_x"/>
                                          </p:val>
                                        </p:tav>
                                        <p:tav tm="100000">
                                          <p:val>
                                            <p:strVal val="#ppt_x"/>
                                          </p:val>
                                        </p:tav>
                                      </p:tavLst>
                                    </p:anim>
                                    <p:anim calcmode="lin" valueType="num">
                                      <p:cBhvr additive="base">
                                        <p:cTn id="17" dur="750" fill="hold"/>
                                        <p:tgtEl>
                                          <p:spTgt spid="70"/>
                                        </p:tgtEl>
                                        <p:attrNameLst>
                                          <p:attrName>ppt_y</p:attrName>
                                        </p:attrNameLst>
                                      </p:cBhvr>
                                      <p:tavLst>
                                        <p:tav tm="0">
                                          <p:val>
                                            <p:strVal val="1+#ppt_h/2"/>
                                          </p:val>
                                        </p:tav>
                                        <p:tav tm="100000">
                                          <p:val>
                                            <p:strVal val="#ppt_y"/>
                                          </p:val>
                                        </p:tav>
                                      </p:tavLst>
                                    </p:anim>
                                  </p:childTnLst>
                                </p:cTn>
                              </p:par>
                            </p:childTnLst>
                          </p:cTn>
                        </p:par>
                        <p:par>
                          <p:cTn id="18" fill="hold">
                            <p:stCondLst>
                              <p:cond delay="760"/>
                            </p:stCondLst>
                            <p:childTnLst>
                              <p:par>
                                <p:cTn id="19" presetID="22" presetClass="entr" presetSubtype="1" fill="hold"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wipe(up)">
                                      <p:cBhvr>
                                        <p:cTn id="21" dur="500"/>
                                        <p:tgtEl>
                                          <p:spTgt spid="72"/>
                                        </p:tgtEl>
                                      </p:cBhvr>
                                    </p:animEffect>
                                  </p:childTnLst>
                                </p:cTn>
                              </p:par>
                            </p:childTnLst>
                          </p:cTn>
                        </p:par>
                        <p:par>
                          <p:cTn id="22" fill="hold">
                            <p:stCondLst>
                              <p:cond delay="1260"/>
                            </p:stCondLst>
                            <p:childTnLst>
                              <p:par>
                                <p:cTn id="23" presetID="22" presetClass="entr" presetSubtype="1" fill="hold" nodeType="after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wipe(up)">
                                      <p:cBhvr>
                                        <p:cTn id="25" dur="500"/>
                                        <p:tgtEl>
                                          <p:spTgt spid="8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additive="base">
                                        <p:cTn id="30" dur="750" fill="hold"/>
                                        <p:tgtEl>
                                          <p:spTgt spid="80"/>
                                        </p:tgtEl>
                                        <p:attrNameLst>
                                          <p:attrName>ppt_x</p:attrName>
                                        </p:attrNameLst>
                                      </p:cBhvr>
                                      <p:tavLst>
                                        <p:tav tm="0">
                                          <p:val>
                                            <p:strVal val="#ppt_x"/>
                                          </p:val>
                                        </p:tav>
                                        <p:tav tm="100000">
                                          <p:val>
                                            <p:strVal val="#ppt_x"/>
                                          </p:val>
                                        </p:tav>
                                      </p:tavLst>
                                    </p:anim>
                                    <p:anim calcmode="lin" valueType="num">
                                      <p:cBhvr additive="base">
                                        <p:cTn id="31" dur="750" fill="hold"/>
                                        <p:tgtEl>
                                          <p:spTgt spid="80"/>
                                        </p:tgtEl>
                                        <p:attrNameLst>
                                          <p:attrName>ppt_y</p:attrName>
                                        </p:attrNameLst>
                                      </p:cBhvr>
                                      <p:tavLst>
                                        <p:tav tm="0">
                                          <p:val>
                                            <p:strVal val="1+#ppt_h/2"/>
                                          </p:val>
                                        </p:tav>
                                        <p:tav tm="100000">
                                          <p:val>
                                            <p:strVal val="#ppt_y"/>
                                          </p:val>
                                        </p:tav>
                                      </p:tavLst>
                                    </p:anim>
                                  </p:childTnLst>
                                </p:cTn>
                              </p:par>
                            </p:childTnLst>
                          </p:cTn>
                        </p:par>
                        <p:par>
                          <p:cTn id="32" fill="hold">
                            <p:stCondLst>
                              <p:cond delay="750"/>
                            </p:stCondLst>
                            <p:childTnLst>
                              <p:par>
                                <p:cTn id="33" presetID="22" presetClass="entr" presetSubtype="1" fill="hold"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up)">
                                      <p:cBhvr>
                                        <p:cTn id="35" dur="500"/>
                                        <p:tgtEl>
                                          <p:spTgt spid="75"/>
                                        </p:tgtEl>
                                      </p:cBhvr>
                                    </p:animEffect>
                                  </p:childTnLst>
                                </p:cTn>
                              </p:par>
                            </p:childTnLst>
                          </p:cTn>
                        </p:par>
                        <p:par>
                          <p:cTn id="36" fill="hold">
                            <p:stCondLst>
                              <p:cond delay="1250"/>
                            </p:stCondLst>
                            <p:childTnLst>
                              <p:par>
                                <p:cTn id="37" presetID="22" presetClass="entr" presetSubtype="1" fill="hold" nodeType="after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wipe(up)">
                                      <p:cBhvr>
                                        <p:cTn id="39" dur="500"/>
                                        <p:tgtEl>
                                          <p:spTgt spid="8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71"/>
                                        </p:tgtEl>
                                        <p:attrNameLst>
                                          <p:attrName>style.visibility</p:attrName>
                                        </p:attrNameLst>
                                      </p:cBhvr>
                                      <p:to>
                                        <p:strVal val="visible"/>
                                      </p:to>
                                    </p:set>
                                    <p:anim calcmode="lin" valueType="num">
                                      <p:cBhvr additive="base">
                                        <p:cTn id="44" dur="750" fill="hold"/>
                                        <p:tgtEl>
                                          <p:spTgt spid="71"/>
                                        </p:tgtEl>
                                        <p:attrNameLst>
                                          <p:attrName>ppt_x</p:attrName>
                                        </p:attrNameLst>
                                      </p:cBhvr>
                                      <p:tavLst>
                                        <p:tav tm="0">
                                          <p:val>
                                            <p:strVal val="#ppt_x"/>
                                          </p:val>
                                        </p:tav>
                                        <p:tav tm="100000">
                                          <p:val>
                                            <p:strVal val="#ppt_x"/>
                                          </p:val>
                                        </p:tav>
                                      </p:tavLst>
                                    </p:anim>
                                    <p:anim calcmode="lin" valueType="num">
                                      <p:cBhvr additive="base">
                                        <p:cTn id="45" dur="750" fill="hold"/>
                                        <p:tgtEl>
                                          <p:spTgt spid="71"/>
                                        </p:tgtEl>
                                        <p:attrNameLst>
                                          <p:attrName>ppt_y</p:attrName>
                                        </p:attrNameLst>
                                      </p:cBhvr>
                                      <p:tavLst>
                                        <p:tav tm="0">
                                          <p:val>
                                            <p:strVal val="1+#ppt_h/2"/>
                                          </p:val>
                                        </p:tav>
                                        <p:tav tm="100000">
                                          <p:val>
                                            <p:strVal val="#ppt_y"/>
                                          </p:val>
                                        </p:tav>
                                      </p:tavLst>
                                    </p:anim>
                                  </p:childTnLst>
                                </p:cTn>
                              </p:par>
                            </p:childTnLst>
                          </p:cTn>
                        </p:par>
                        <p:par>
                          <p:cTn id="46" fill="hold">
                            <p:stCondLst>
                              <p:cond delay="750"/>
                            </p:stCondLst>
                            <p:childTnLst>
                              <p:par>
                                <p:cTn id="47" presetID="22" presetClass="entr" presetSubtype="1" fill="hold"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up)">
                                      <p:cBhvr>
                                        <p:cTn id="49" dur="500"/>
                                        <p:tgtEl>
                                          <p:spTgt spid="84"/>
                                        </p:tgtEl>
                                      </p:cBhvr>
                                    </p:animEffect>
                                  </p:childTnLst>
                                </p:cTn>
                              </p:par>
                            </p:childTnLst>
                          </p:cTn>
                        </p:par>
                        <p:par>
                          <p:cTn id="50" fill="hold">
                            <p:stCondLst>
                              <p:cond delay="1250"/>
                            </p:stCondLst>
                            <p:childTnLst>
                              <p:par>
                                <p:cTn id="51" presetID="22" presetClass="entr" presetSubtype="1" fill="hold" nodeType="after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wipe(up)">
                                      <p:cBhvr>
                                        <p:cTn id="53"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E0420D-816E-5AE3-8BDF-1566532B95A5}"/>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4" name="Rectangle 3">
            <a:extLst>
              <a:ext uri="{FF2B5EF4-FFF2-40B4-BE49-F238E27FC236}">
                <a16:creationId xmlns:a16="http://schemas.microsoft.com/office/drawing/2014/main" id="{2EEAB313-E83F-628A-F417-7595173D160A}"/>
              </a:ext>
            </a:extLst>
          </p:cNvPr>
          <p:cNvSpPr/>
          <p:nvPr/>
        </p:nvSpPr>
        <p:spPr>
          <a:xfrm>
            <a:off x="382556" y="3429000"/>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Introduction</a:t>
            </a:r>
          </a:p>
        </p:txBody>
      </p:sp>
      <p:sp>
        <p:nvSpPr>
          <p:cNvPr id="6" name="Rectangle 5">
            <a:extLst>
              <a:ext uri="{FF2B5EF4-FFF2-40B4-BE49-F238E27FC236}">
                <a16:creationId xmlns:a16="http://schemas.microsoft.com/office/drawing/2014/main" id="{DD815AC8-5CFE-09B0-FD4B-F050A5C2D902}"/>
              </a:ext>
            </a:extLst>
          </p:cNvPr>
          <p:cNvSpPr/>
          <p:nvPr/>
        </p:nvSpPr>
        <p:spPr>
          <a:xfrm>
            <a:off x="3438849" y="3429000"/>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Math</a:t>
            </a:r>
          </a:p>
        </p:txBody>
      </p:sp>
      <p:sp>
        <p:nvSpPr>
          <p:cNvPr id="7" name="Rectangle 6">
            <a:extLst>
              <a:ext uri="{FF2B5EF4-FFF2-40B4-BE49-F238E27FC236}">
                <a16:creationId xmlns:a16="http://schemas.microsoft.com/office/drawing/2014/main" id="{C6CA1538-36A2-7A56-74F7-B9C7F16710D9}"/>
              </a:ext>
            </a:extLst>
          </p:cNvPr>
          <p:cNvSpPr/>
          <p:nvPr/>
        </p:nvSpPr>
        <p:spPr>
          <a:xfrm>
            <a:off x="9551438" y="3428999"/>
            <a:ext cx="2258006" cy="947057"/>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Video Game Dev</a:t>
            </a:r>
          </a:p>
        </p:txBody>
      </p:sp>
      <p:sp>
        <p:nvSpPr>
          <p:cNvPr id="8" name="Rectangle 7">
            <a:extLst>
              <a:ext uri="{FF2B5EF4-FFF2-40B4-BE49-F238E27FC236}">
                <a16:creationId xmlns:a16="http://schemas.microsoft.com/office/drawing/2014/main" id="{E09D0A7B-CBF4-6DA3-1DEA-DE1C2DC73541}"/>
              </a:ext>
            </a:extLst>
          </p:cNvPr>
          <p:cNvSpPr/>
          <p:nvPr/>
        </p:nvSpPr>
        <p:spPr>
          <a:xfrm>
            <a:off x="6495143" y="3429000"/>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Digital Graphics</a:t>
            </a:r>
          </a:p>
        </p:txBody>
      </p:sp>
      <p:cxnSp>
        <p:nvCxnSpPr>
          <p:cNvPr id="12" name="Connector: Curved 11">
            <a:extLst>
              <a:ext uri="{FF2B5EF4-FFF2-40B4-BE49-F238E27FC236}">
                <a16:creationId xmlns:a16="http://schemas.microsoft.com/office/drawing/2014/main" id="{BD88FE89-72B5-8E44-1D67-82D1F2246FE4}"/>
              </a:ext>
            </a:extLst>
          </p:cNvPr>
          <p:cNvCxnSpPr>
            <a:cxnSpLocks/>
            <a:stCxn id="5" idx="2"/>
            <a:endCxn id="4" idx="0"/>
          </p:cNvCxnSpPr>
          <p:nvPr/>
        </p:nvCxnSpPr>
        <p:spPr>
          <a:xfrm rot="5400000">
            <a:off x="2476501" y="-190499"/>
            <a:ext cx="2654558" cy="458444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5" idx="2"/>
            <a:endCxn id="6" idx="0"/>
          </p:cNvCxnSpPr>
          <p:nvPr/>
        </p:nvCxnSpPr>
        <p:spPr>
          <a:xfrm rot="5400000">
            <a:off x="4004647" y="1337647"/>
            <a:ext cx="2654558" cy="1528148"/>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5" idx="2"/>
            <a:endCxn id="8" idx="0"/>
          </p:cNvCxnSpPr>
          <p:nvPr/>
        </p:nvCxnSpPr>
        <p:spPr>
          <a:xfrm rot="16200000" flipH="1">
            <a:off x="5532794" y="1337648"/>
            <a:ext cx="2654558" cy="1528146"/>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5" idx="2"/>
            <a:endCxn id="7" idx="0"/>
          </p:cNvCxnSpPr>
          <p:nvPr/>
        </p:nvCxnSpPr>
        <p:spPr>
          <a:xfrm rot="16200000" flipH="1">
            <a:off x="7060942" y="-190501"/>
            <a:ext cx="2654557" cy="4584441"/>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A blue and pink text with pink letters&#10;&#10;Description automatically generated">
            <a:extLst>
              <a:ext uri="{FF2B5EF4-FFF2-40B4-BE49-F238E27FC236}">
                <a16:creationId xmlns:a16="http://schemas.microsoft.com/office/drawing/2014/main" id="{6A34BA03-1E43-14ED-3401-F271715809E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842976" y="7554317"/>
            <a:ext cx="2506045" cy="1318971"/>
          </a:xfrm>
          <a:prstGeom prst="rect">
            <a:avLst/>
          </a:prstGeom>
        </p:spPr>
      </p:pic>
      <p:sp>
        <p:nvSpPr>
          <p:cNvPr id="54" name="Rectangle 53">
            <a:extLst>
              <a:ext uri="{FF2B5EF4-FFF2-40B4-BE49-F238E27FC236}">
                <a16:creationId xmlns:a16="http://schemas.microsoft.com/office/drawing/2014/main" id="{9D389E65-5267-B257-133C-C02C473F395F}"/>
              </a:ext>
            </a:extLst>
          </p:cNvPr>
          <p:cNvSpPr/>
          <p:nvPr/>
        </p:nvSpPr>
        <p:spPr>
          <a:xfrm>
            <a:off x="0" y="774440"/>
            <a:ext cx="12192000" cy="553616"/>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ea typeface="Tahoma" panose="020B0604030504040204" pitchFamily="34" charset="0"/>
                <a:cs typeface="Tahoma" panose="020B0604030504040204" pitchFamily="34" charset="0"/>
              </a:rPr>
              <a:t>Presented by</a:t>
            </a:r>
            <a:r>
              <a:rPr lang="en-US" dirty="0">
                <a:solidFill>
                  <a:schemeClr val="bg1"/>
                </a:solidFill>
                <a:ea typeface="Tahoma" panose="020B0604030504040204" pitchFamily="34" charset="0"/>
                <a:cs typeface="Tahoma" panose="020B0604030504040204" pitchFamily="34" charset="0"/>
              </a:rPr>
              <a:t> Ahmed Al-Kataby, </a:t>
            </a:r>
            <a:r>
              <a:rPr lang="en-US" dirty="0" err="1">
                <a:solidFill>
                  <a:schemeClr val="bg1"/>
                </a:solidFill>
                <a:ea typeface="Tahoma" panose="020B0604030504040204" pitchFamily="34" charset="0"/>
                <a:cs typeface="Tahoma" panose="020B0604030504040204" pitchFamily="34" charset="0"/>
              </a:rPr>
              <a:t>Ayham</a:t>
            </a:r>
            <a:r>
              <a:rPr lang="en-US" dirty="0">
                <a:solidFill>
                  <a:schemeClr val="bg1"/>
                </a:solidFill>
                <a:ea typeface="Tahoma" panose="020B0604030504040204" pitchFamily="34" charset="0"/>
                <a:cs typeface="Tahoma" panose="020B0604030504040204" pitchFamily="34" charset="0"/>
              </a:rPr>
              <a:t> Al-</a:t>
            </a:r>
            <a:r>
              <a:rPr lang="en-US" dirty="0" err="1">
                <a:solidFill>
                  <a:schemeClr val="bg1"/>
                </a:solidFill>
                <a:ea typeface="Tahoma" panose="020B0604030504040204" pitchFamily="34" charset="0"/>
                <a:cs typeface="Tahoma" panose="020B0604030504040204" pitchFamily="34" charset="0"/>
              </a:rPr>
              <a:t>Akhally</a:t>
            </a:r>
            <a:r>
              <a:rPr lang="en-US" dirty="0">
                <a:solidFill>
                  <a:schemeClr val="bg1"/>
                </a:solidFill>
                <a:ea typeface="Tahoma" panose="020B0604030504040204" pitchFamily="34" charset="0"/>
                <a:cs typeface="Tahoma" panose="020B0604030504040204" pitchFamily="34" charset="0"/>
              </a:rPr>
              <a:t> and Idris</a:t>
            </a:r>
          </a:p>
        </p:txBody>
      </p:sp>
    </p:spTree>
    <p:extLst>
      <p:ext uri="{BB962C8B-B14F-4D97-AF65-F5344CB8AC3E}">
        <p14:creationId xmlns:p14="http://schemas.microsoft.com/office/powerpoint/2010/main" val="3178788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2" fill="hold" grpId="0" nodeType="withEffect">
                                  <p:stCondLst>
                                    <p:cond delay="0"/>
                                  </p:stCondLst>
                                  <p:childTnLst>
                                    <p:animEffect transition="out" filter="wipe(right)">
                                      <p:cBhvr>
                                        <p:cTn id="6" dur="1000"/>
                                        <p:tgtEl>
                                          <p:spTgt spid="54"/>
                                        </p:tgtEl>
                                      </p:cBhvr>
                                    </p:animEffect>
                                    <p:set>
                                      <p:cBhvr>
                                        <p:cTn id="7" dur="1" fill="hold">
                                          <p:stCondLst>
                                            <p:cond delay="999"/>
                                          </p:stCondLst>
                                        </p:cTn>
                                        <p:tgtEl>
                                          <p:spTgt spid="54"/>
                                        </p:tgtEl>
                                        <p:attrNameLst>
                                          <p:attrName>style.visibility</p:attrName>
                                        </p:attrNameLst>
                                      </p:cBhvr>
                                      <p:to>
                                        <p:strVal val="hidden"/>
                                      </p:to>
                                    </p:se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2" presetClass="entr" presetSubtype="1"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ppt_x"/>
                                          </p:val>
                                        </p:tav>
                                        <p:tav tm="100000">
                                          <p:val>
                                            <p:strVal val="#ppt_x"/>
                                          </p:val>
                                        </p:tav>
                                      </p:tavLst>
                                    </p:anim>
                                    <p:anim calcmode="lin" valueType="num">
                                      <p:cBhvr additive="base">
                                        <p:cTn id="32" dur="1000" fill="hold"/>
                                        <p:tgtEl>
                                          <p:spTgt spid="8"/>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1000" fill="hold"/>
                                        <p:tgtEl>
                                          <p:spTgt spid="7"/>
                                        </p:tgtEl>
                                        <p:attrNameLst>
                                          <p:attrName>ppt_x</p:attrName>
                                        </p:attrNameLst>
                                      </p:cBhvr>
                                      <p:tavLst>
                                        <p:tav tm="0">
                                          <p:val>
                                            <p:strVal val="#ppt_x"/>
                                          </p:val>
                                        </p:tav>
                                        <p:tav tm="100000">
                                          <p:val>
                                            <p:strVal val="#ppt_x"/>
                                          </p:val>
                                        </p:tav>
                                      </p:tavLst>
                                    </p:anim>
                                    <p:anim calcmode="lin" valueType="num">
                                      <p:cBhvr additive="base">
                                        <p:cTn id="42" dur="1000" fill="hold"/>
                                        <p:tgtEl>
                                          <p:spTgt spid="7"/>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22" presetClass="entr" presetSubtype="1"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up)">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5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FFF43E38-3F91-16B2-44C7-918FD5C0E91E}"/>
              </a:ext>
            </a:extLst>
          </p:cNvPr>
          <p:cNvSpPr/>
          <p:nvPr/>
        </p:nvSpPr>
        <p:spPr>
          <a:xfrm>
            <a:off x="4987432" y="1512070"/>
            <a:ext cx="2258005" cy="8120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1764463"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sp>
        <p:nvSpPr>
          <p:cNvPr id="50" name="Rectangle 49">
            <a:extLst>
              <a:ext uri="{FF2B5EF4-FFF2-40B4-BE49-F238E27FC236}">
                <a16:creationId xmlns:a16="http://schemas.microsoft.com/office/drawing/2014/main" id="{1AAC8A0C-77BB-2BFF-14D4-5652B25E5289}"/>
              </a:ext>
            </a:extLst>
          </p:cNvPr>
          <p:cNvSpPr/>
          <p:nvPr/>
        </p:nvSpPr>
        <p:spPr>
          <a:xfrm>
            <a:off x="-3421148"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4697594"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339564" y="805437"/>
            <a:ext cx="619151" cy="208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flipH="1" flipV="1">
            <a:off x="3551327" y="-1024856"/>
            <a:ext cx="28182" cy="5102034"/>
          </a:xfrm>
          <a:prstGeom prst="curvedConnector5">
            <a:avLst>
              <a:gd name="adj1" fmla="val -811156"/>
              <a:gd name="adj2" fmla="val 47197"/>
              <a:gd name="adj3" fmla="val 9111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829997" y="-689122"/>
            <a:ext cx="615024" cy="507377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1094206" y="41653"/>
            <a:ext cx="610008" cy="36072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3722746" y="1528820"/>
            <a:ext cx="1574721" cy="372201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a:stCxn id="46" idx="3"/>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5958410" y="4177188"/>
            <a:ext cx="2324031" cy="70630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lumMod val="65000"/>
                  </a:schemeClr>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a:stCxn id="46" idx="3"/>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A40C7C7-8EAB-633D-E633-2A5976E28BD8}"/>
              </a:ext>
            </a:extLst>
          </p:cNvPr>
          <p:cNvSpPr/>
          <p:nvPr/>
        </p:nvSpPr>
        <p:spPr>
          <a:xfrm>
            <a:off x="1533291" y="2590783"/>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a:t>
            </a:r>
          </a:p>
        </p:txBody>
      </p:sp>
      <p:sp>
        <p:nvSpPr>
          <p:cNvPr id="71" name="Rectangle 70">
            <a:extLst>
              <a:ext uri="{FF2B5EF4-FFF2-40B4-BE49-F238E27FC236}">
                <a16:creationId xmlns:a16="http://schemas.microsoft.com/office/drawing/2014/main" id="{977B39B6-698B-0366-C9F6-8816861FA54A}"/>
              </a:ext>
            </a:extLst>
          </p:cNvPr>
          <p:cNvSpPr/>
          <p:nvPr/>
        </p:nvSpPr>
        <p:spPr>
          <a:xfrm>
            <a:off x="8939549" y="2590784"/>
            <a:ext cx="1715757" cy="59555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Scale</a:t>
            </a:r>
          </a:p>
        </p:txBody>
      </p:sp>
      <p:cxnSp>
        <p:nvCxnSpPr>
          <p:cNvPr id="72" name="Connector: Curved 71">
            <a:extLst>
              <a:ext uri="{FF2B5EF4-FFF2-40B4-BE49-F238E27FC236}">
                <a16:creationId xmlns:a16="http://schemas.microsoft.com/office/drawing/2014/main" id="{A50537A2-9BE7-1C69-6B7E-D6B1533E59CA}"/>
              </a:ext>
            </a:extLst>
          </p:cNvPr>
          <p:cNvCxnSpPr>
            <a:cxnSpLocks/>
            <a:stCxn id="49" idx="2"/>
            <a:endCxn id="70" idx="0"/>
          </p:cNvCxnSpPr>
          <p:nvPr/>
        </p:nvCxnSpPr>
        <p:spPr>
          <a:xfrm rot="5400000">
            <a:off x="4120462" y="594809"/>
            <a:ext cx="266683" cy="3725265"/>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CA2F5568-6D62-2A14-3759-2C4AAFB7F673}"/>
              </a:ext>
            </a:extLst>
          </p:cNvPr>
          <p:cNvCxnSpPr>
            <a:cxnSpLocks/>
            <a:stCxn id="49" idx="2"/>
            <a:endCxn id="80" idx="0"/>
          </p:cNvCxnSpPr>
          <p:nvPr/>
        </p:nvCxnSpPr>
        <p:spPr>
          <a:xfrm rot="5400000">
            <a:off x="5972026" y="2446373"/>
            <a:ext cx="266683" cy="2213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02E3C19-F20A-EB3F-394A-3DC551C3E4CF}"/>
              </a:ext>
            </a:extLst>
          </p:cNvPr>
          <p:cNvSpPr/>
          <p:nvPr/>
        </p:nvSpPr>
        <p:spPr>
          <a:xfrm>
            <a:off x="5236420" y="2590783"/>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Subtract</a:t>
            </a:r>
          </a:p>
        </p:txBody>
      </p:sp>
      <p:cxnSp>
        <p:nvCxnSpPr>
          <p:cNvPr id="84" name="Connector: Curved 83">
            <a:extLst>
              <a:ext uri="{FF2B5EF4-FFF2-40B4-BE49-F238E27FC236}">
                <a16:creationId xmlns:a16="http://schemas.microsoft.com/office/drawing/2014/main" id="{9311FF44-97FF-D446-E288-77F5280F7D73}"/>
              </a:ext>
            </a:extLst>
          </p:cNvPr>
          <p:cNvCxnSpPr>
            <a:cxnSpLocks/>
            <a:stCxn id="49" idx="2"/>
            <a:endCxn id="71" idx="0"/>
          </p:cNvCxnSpPr>
          <p:nvPr/>
        </p:nvCxnSpPr>
        <p:spPr>
          <a:xfrm rot="16200000" flipH="1">
            <a:off x="7823589" y="616945"/>
            <a:ext cx="266684" cy="368099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B5D2CC61-2775-11CE-0B8E-528C7EE9BDB6}"/>
              </a:ext>
            </a:extLst>
          </p:cNvPr>
          <p:cNvCxnSpPr>
            <a:cxnSpLocks/>
            <a:stCxn id="70" idx="2"/>
            <a:endCxn id="94" idx="0"/>
          </p:cNvCxnSpPr>
          <p:nvPr/>
        </p:nvCxnSpPr>
        <p:spPr>
          <a:xfrm rot="16200000" flipH="1">
            <a:off x="2830495" y="2747010"/>
            <a:ext cx="975465" cy="1854114"/>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56030E22-CBC1-C9AB-4FD0-9A465E9B1EC9}"/>
              </a:ext>
            </a:extLst>
          </p:cNvPr>
          <p:cNvCxnSpPr>
            <a:cxnSpLocks/>
            <a:stCxn id="80" idx="2"/>
            <a:endCxn id="94" idx="0"/>
          </p:cNvCxnSpPr>
          <p:nvPr/>
        </p:nvCxnSpPr>
        <p:spPr>
          <a:xfrm rot="5400000">
            <a:off x="4682060" y="2749560"/>
            <a:ext cx="975465" cy="1849015"/>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AA6E07FF-0483-52AA-3D07-8A2DF0942489}"/>
              </a:ext>
            </a:extLst>
          </p:cNvPr>
          <p:cNvCxnSpPr>
            <a:cxnSpLocks/>
            <a:stCxn id="71" idx="2"/>
            <a:endCxn id="104" idx="0"/>
          </p:cNvCxnSpPr>
          <p:nvPr/>
        </p:nvCxnSpPr>
        <p:spPr>
          <a:xfrm rot="5400000">
            <a:off x="7610620" y="5373144"/>
            <a:ext cx="4373617" cy="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9A692AE3-34DB-7933-3D9F-32FF7A5AB129}"/>
              </a:ext>
            </a:extLst>
          </p:cNvPr>
          <p:cNvPicPr>
            <a:picLocks noChangeAspect="1"/>
          </p:cNvPicPr>
          <p:nvPr/>
        </p:nvPicPr>
        <p:blipFill rotWithShape="1">
          <a:blip r:embed="rId5">
            <a:extLst>
              <a:ext uri="{28A0092B-C50C-407E-A947-70E740481C1C}">
                <a14:useLocalDpi xmlns:a14="http://schemas.microsoft.com/office/drawing/2010/main" val="0"/>
              </a:ext>
            </a:extLst>
          </a:blip>
          <a:srcRect l="17842" t="17517" r="17517" b="17842"/>
          <a:stretch/>
        </p:blipFill>
        <p:spPr>
          <a:xfrm>
            <a:off x="2394569" y="4161800"/>
            <a:ext cx="3701429" cy="2082054"/>
          </a:xfrm>
          <a:prstGeom prst="rect">
            <a:avLst/>
          </a:prstGeom>
        </p:spPr>
      </p:pic>
      <p:pic>
        <p:nvPicPr>
          <p:cNvPr id="104" name="Picture 103">
            <a:extLst>
              <a:ext uri="{FF2B5EF4-FFF2-40B4-BE49-F238E27FC236}">
                <a16:creationId xmlns:a16="http://schemas.microsoft.com/office/drawing/2014/main" id="{7F5A8D3C-704C-24DA-D5EE-26D5CC85EAA3}"/>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17842" t="17517" r="17517" b="17842"/>
          <a:stretch/>
        </p:blipFill>
        <p:spPr>
          <a:xfrm>
            <a:off x="7946712" y="7559953"/>
            <a:ext cx="3701429" cy="2082054"/>
          </a:xfrm>
          <a:prstGeom prst="rect">
            <a:avLst/>
          </a:prstGeom>
        </p:spPr>
      </p:pic>
      <p:sp>
        <p:nvSpPr>
          <p:cNvPr id="20" name="Rectangle 19">
            <a:extLst>
              <a:ext uri="{FF2B5EF4-FFF2-40B4-BE49-F238E27FC236}">
                <a16:creationId xmlns:a16="http://schemas.microsoft.com/office/drawing/2014/main" id="{F12287D9-755F-4E7D-843F-E63A82FC9F6E}"/>
              </a:ext>
            </a:extLst>
          </p:cNvPr>
          <p:cNvSpPr/>
          <p:nvPr/>
        </p:nvSpPr>
        <p:spPr>
          <a:xfrm>
            <a:off x="2394565" y="4184538"/>
            <a:ext cx="3693599" cy="204892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chemeClr val="bg1"/>
                </a:solidFill>
              </a:rPr>
              <a:t>Addition and Subtraction operations are vector operations that are applied between pairs of vectors (two vectors at a time).</a:t>
            </a:r>
          </a:p>
        </p:txBody>
      </p:sp>
    </p:spTree>
    <p:extLst>
      <p:ext uri="{BB962C8B-B14F-4D97-AF65-F5344CB8AC3E}">
        <p14:creationId xmlns:p14="http://schemas.microsoft.com/office/powerpoint/2010/main" val="375350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FFF43E38-3F91-16B2-44C7-918FD5C0E91E}"/>
              </a:ext>
            </a:extLst>
          </p:cNvPr>
          <p:cNvSpPr/>
          <p:nvPr/>
        </p:nvSpPr>
        <p:spPr>
          <a:xfrm>
            <a:off x="4987432" y="1512070"/>
            <a:ext cx="2258005" cy="8120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1764463"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sp>
        <p:nvSpPr>
          <p:cNvPr id="50" name="Rectangle 49">
            <a:extLst>
              <a:ext uri="{FF2B5EF4-FFF2-40B4-BE49-F238E27FC236}">
                <a16:creationId xmlns:a16="http://schemas.microsoft.com/office/drawing/2014/main" id="{1AAC8A0C-77BB-2BFF-14D4-5652B25E5289}"/>
              </a:ext>
            </a:extLst>
          </p:cNvPr>
          <p:cNvSpPr/>
          <p:nvPr/>
        </p:nvSpPr>
        <p:spPr>
          <a:xfrm>
            <a:off x="-3421148"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4697594"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339564" y="805437"/>
            <a:ext cx="619151" cy="208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flipH="1" flipV="1">
            <a:off x="3551327" y="-1024856"/>
            <a:ext cx="28182" cy="5102034"/>
          </a:xfrm>
          <a:prstGeom prst="curvedConnector5">
            <a:avLst>
              <a:gd name="adj1" fmla="val -811156"/>
              <a:gd name="adj2" fmla="val 47197"/>
              <a:gd name="adj3" fmla="val 9111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829997" y="-689122"/>
            <a:ext cx="615024" cy="507377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1094206" y="41653"/>
            <a:ext cx="610008" cy="36072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3722746" y="1528820"/>
            <a:ext cx="1574721" cy="372201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a:stCxn id="46" idx="3"/>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5958410" y="4177188"/>
            <a:ext cx="2324031" cy="70630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lumMod val="65000"/>
                  </a:schemeClr>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a:stCxn id="46" idx="3"/>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A40C7C7-8EAB-633D-E633-2A5976E28BD8}"/>
              </a:ext>
            </a:extLst>
          </p:cNvPr>
          <p:cNvSpPr/>
          <p:nvPr/>
        </p:nvSpPr>
        <p:spPr>
          <a:xfrm>
            <a:off x="1533291" y="2590783"/>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a:t>
            </a:r>
          </a:p>
        </p:txBody>
      </p:sp>
      <p:sp>
        <p:nvSpPr>
          <p:cNvPr id="71" name="Rectangle 70">
            <a:extLst>
              <a:ext uri="{FF2B5EF4-FFF2-40B4-BE49-F238E27FC236}">
                <a16:creationId xmlns:a16="http://schemas.microsoft.com/office/drawing/2014/main" id="{977B39B6-698B-0366-C9F6-8816861FA54A}"/>
              </a:ext>
            </a:extLst>
          </p:cNvPr>
          <p:cNvSpPr/>
          <p:nvPr/>
        </p:nvSpPr>
        <p:spPr>
          <a:xfrm>
            <a:off x="8939549" y="2590784"/>
            <a:ext cx="1715757" cy="59555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Scale</a:t>
            </a:r>
          </a:p>
        </p:txBody>
      </p:sp>
      <p:cxnSp>
        <p:nvCxnSpPr>
          <p:cNvPr id="72" name="Connector: Curved 71">
            <a:extLst>
              <a:ext uri="{FF2B5EF4-FFF2-40B4-BE49-F238E27FC236}">
                <a16:creationId xmlns:a16="http://schemas.microsoft.com/office/drawing/2014/main" id="{A50537A2-9BE7-1C69-6B7E-D6B1533E59CA}"/>
              </a:ext>
            </a:extLst>
          </p:cNvPr>
          <p:cNvCxnSpPr>
            <a:cxnSpLocks/>
            <a:stCxn id="49" idx="2"/>
            <a:endCxn id="70" idx="0"/>
          </p:cNvCxnSpPr>
          <p:nvPr/>
        </p:nvCxnSpPr>
        <p:spPr>
          <a:xfrm rot="5400000">
            <a:off x="4120462" y="594809"/>
            <a:ext cx="266683" cy="3725265"/>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CA2F5568-6D62-2A14-3759-2C4AAFB7F673}"/>
              </a:ext>
            </a:extLst>
          </p:cNvPr>
          <p:cNvCxnSpPr>
            <a:cxnSpLocks/>
            <a:stCxn id="49" idx="2"/>
            <a:endCxn id="80" idx="0"/>
          </p:cNvCxnSpPr>
          <p:nvPr/>
        </p:nvCxnSpPr>
        <p:spPr>
          <a:xfrm rot="5400000">
            <a:off x="5972026" y="2446373"/>
            <a:ext cx="266683" cy="2213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02E3C19-F20A-EB3F-394A-3DC551C3E4CF}"/>
              </a:ext>
            </a:extLst>
          </p:cNvPr>
          <p:cNvSpPr/>
          <p:nvPr/>
        </p:nvSpPr>
        <p:spPr>
          <a:xfrm>
            <a:off x="5236420" y="2590783"/>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Subtract</a:t>
            </a:r>
          </a:p>
        </p:txBody>
      </p:sp>
      <p:cxnSp>
        <p:nvCxnSpPr>
          <p:cNvPr id="84" name="Connector: Curved 83">
            <a:extLst>
              <a:ext uri="{FF2B5EF4-FFF2-40B4-BE49-F238E27FC236}">
                <a16:creationId xmlns:a16="http://schemas.microsoft.com/office/drawing/2014/main" id="{9311FF44-97FF-D446-E288-77F5280F7D73}"/>
              </a:ext>
            </a:extLst>
          </p:cNvPr>
          <p:cNvCxnSpPr>
            <a:cxnSpLocks/>
            <a:stCxn id="49" idx="2"/>
            <a:endCxn id="71" idx="0"/>
          </p:cNvCxnSpPr>
          <p:nvPr/>
        </p:nvCxnSpPr>
        <p:spPr>
          <a:xfrm rot="16200000" flipH="1">
            <a:off x="7823589" y="616945"/>
            <a:ext cx="266684" cy="368099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B5D2CC61-2775-11CE-0B8E-528C7EE9BDB6}"/>
              </a:ext>
            </a:extLst>
          </p:cNvPr>
          <p:cNvCxnSpPr>
            <a:cxnSpLocks/>
            <a:stCxn id="70" idx="2"/>
            <a:endCxn id="94" idx="0"/>
          </p:cNvCxnSpPr>
          <p:nvPr/>
        </p:nvCxnSpPr>
        <p:spPr>
          <a:xfrm rot="5400000">
            <a:off x="-695955" y="1084200"/>
            <a:ext cx="984990" cy="5189260"/>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56030E22-CBC1-C9AB-4FD0-9A465E9B1EC9}"/>
              </a:ext>
            </a:extLst>
          </p:cNvPr>
          <p:cNvCxnSpPr>
            <a:cxnSpLocks/>
            <a:stCxn id="80" idx="2"/>
            <a:endCxn id="94" idx="0"/>
          </p:cNvCxnSpPr>
          <p:nvPr/>
        </p:nvCxnSpPr>
        <p:spPr>
          <a:xfrm rot="5400000">
            <a:off x="1155610" y="-767364"/>
            <a:ext cx="984990" cy="8892389"/>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AA6E07FF-0483-52AA-3D07-8A2DF0942489}"/>
              </a:ext>
            </a:extLst>
          </p:cNvPr>
          <p:cNvCxnSpPr>
            <a:cxnSpLocks/>
            <a:stCxn id="71" idx="2"/>
            <a:endCxn id="104" idx="0"/>
          </p:cNvCxnSpPr>
          <p:nvPr/>
        </p:nvCxnSpPr>
        <p:spPr>
          <a:xfrm rot="5400000">
            <a:off x="7610620" y="5373144"/>
            <a:ext cx="4373617" cy="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9A692AE3-34DB-7933-3D9F-32FF7A5AB129}"/>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842" t="17517" r="17517" b="17842"/>
          <a:stretch/>
        </p:blipFill>
        <p:spPr>
          <a:xfrm>
            <a:off x="-3645312" y="4171325"/>
            <a:ext cx="1694444" cy="953125"/>
          </a:xfrm>
          <a:prstGeom prst="rect">
            <a:avLst/>
          </a:prstGeom>
        </p:spPr>
      </p:pic>
      <p:pic>
        <p:nvPicPr>
          <p:cNvPr id="104" name="Picture 103">
            <a:extLst>
              <a:ext uri="{FF2B5EF4-FFF2-40B4-BE49-F238E27FC236}">
                <a16:creationId xmlns:a16="http://schemas.microsoft.com/office/drawing/2014/main" id="{7F5A8D3C-704C-24DA-D5EE-26D5CC85EAA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842" t="17517" r="17517" b="17842"/>
          <a:stretch/>
        </p:blipFill>
        <p:spPr>
          <a:xfrm>
            <a:off x="7946712" y="7559953"/>
            <a:ext cx="3701429" cy="2082054"/>
          </a:xfrm>
          <a:prstGeom prst="rect">
            <a:avLst/>
          </a:prstGeom>
        </p:spPr>
      </p:pic>
      <p:cxnSp>
        <p:nvCxnSpPr>
          <p:cNvPr id="25" name="Connector: Curved 24">
            <a:extLst>
              <a:ext uri="{FF2B5EF4-FFF2-40B4-BE49-F238E27FC236}">
                <a16:creationId xmlns:a16="http://schemas.microsoft.com/office/drawing/2014/main" id="{8BBEB5CA-A944-8D8A-3158-C2DBB4C7EF97}"/>
              </a:ext>
            </a:extLst>
          </p:cNvPr>
          <p:cNvCxnSpPr>
            <a:cxnSpLocks/>
            <a:stCxn id="70" idx="2"/>
            <a:endCxn id="56" idx="0"/>
          </p:cNvCxnSpPr>
          <p:nvPr/>
        </p:nvCxnSpPr>
        <p:spPr>
          <a:xfrm rot="16200000" flipH="1">
            <a:off x="3137869" y="2439635"/>
            <a:ext cx="359015" cy="185241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7896921C-C108-DB2B-D44F-43D4227E7A08}"/>
              </a:ext>
            </a:extLst>
          </p:cNvPr>
          <p:cNvCxnSpPr>
            <a:cxnSpLocks/>
            <a:stCxn id="80" idx="2"/>
            <a:endCxn id="56" idx="0"/>
          </p:cNvCxnSpPr>
          <p:nvPr/>
        </p:nvCxnSpPr>
        <p:spPr>
          <a:xfrm rot="5400000">
            <a:off x="4989434" y="2440484"/>
            <a:ext cx="359015" cy="185071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9A5CE24F-927C-83F5-3FF6-8D31036DD6F7}"/>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rcRect/>
          <a:stretch/>
        </p:blipFill>
        <p:spPr>
          <a:xfrm>
            <a:off x="1534991" y="3545350"/>
            <a:ext cx="5417183" cy="3048122"/>
          </a:xfrm>
          <a:prstGeom prst="rect">
            <a:avLst/>
          </a:prstGeom>
        </p:spPr>
      </p:pic>
      <p:sp>
        <p:nvSpPr>
          <p:cNvPr id="63" name="Rectangle 62">
            <a:extLst>
              <a:ext uri="{FF2B5EF4-FFF2-40B4-BE49-F238E27FC236}">
                <a16:creationId xmlns:a16="http://schemas.microsoft.com/office/drawing/2014/main" id="{B48E775C-B96F-95AC-3C2C-148884C24D73}"/>
              </a:ext>
            </a:extLst>
          </p:cNvPr>
          <p:cNvSpPr/>
          <p:nvPr/>
        </p:nvSpPr>
        <p:spPr>
          <a:xfrm>
            <a:off x="-3634379" y="4182939"/>
            <a:ext cx="1683511" cy="93388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Addition and Subtraction operations are vector operations that are applied between pairs of vectors (two vectors at a time).</a:t>
            </a:r>
          </a:p>
        </p:txBody>
      </p:sp>
    </p:spTree>
    <p:extLst>
      <p:ext uri="{BB962C8B-B14F-4D97-AF65-F5344CB8AC3E}">
        <p14:creationId xmlns:p14="http://schemas.microsoft.com/office/powerpoint/2010/main" val="971190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up)">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FFF43E38-3F91-16B2-44C7-918FD5C0E91E}"/>
              </a:ext>
            </a:extLst>
          </p:cNvPr>
          <p:cNvSpPr/>
          <p:nvPr/>
        </p:nvSpPr>
        <p:spPr>
          <a:xfrm>
            <a:off x="4987432" y="1512070"/>
            <a:ext cx="2258005" cy="8120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1764463"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sp>
        <p:nvSpPr>
          <p:cNvPr id="50" name="Rectangle 49">
            <a:extLst>
              <a:ext uri="{FF2B5EF4-FFF2-40B4-BE49-F238E27FC236}">
                <a16:creationId xmlns:a16="http://schemas.microsoft.com/office/drawing/2014/main" id="{1AAC8A0C-77BB-2BFF-14D4-5652B25E5289}"/>
              </a:ext>
            </a:extLst>
          </p:cNvPr>
          <p:cNvSpPr/>
          <p:nvPr/>
        </p:nvSpPr>
        <p:spPr>
          <a:xfrm>
            <a:off x="-3421148"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4697594"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339564" y="805437"/>
            <a:ext cx="619151" cy="208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flipH="1" flipV="1">
            <a:off x="3551327" y="-1024856"/>
            <a:ext cx="28182" cy="5102034"/>
          </a:xfrm>
          <a:prstGeom prst="curvedConnector5">
            <a:avLst>
              <a:gd name="adj1" fmla="val -811156"/>
              <a:gd name="adj2" fmla="val 47197"/>
              <a:gd name="adj3" fmla="val 9111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829997" y="-689122"/>
            <a:ext cx="615024" cy="507377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1094206" y="41653"/>
            <a:ext cx="610008" cy="36072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3722746" y="1528820"/>
            <a:ext cx="1574721" cy="372201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a:stCxn id="46" idx="3"/>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5958410" y="4177188"/>
            <a:ext cx="2324031" cy="70630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lumMod val="65000"/>
                  </a:schemeClr>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a:stCxn id="46" idx="3"/>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A40C7C7-8EAB-633D-E633-2A5976E28BD8}"/>
              </a:ext>
            </a:extLst>
          </p:cNvPr>
          <p:cNvSpPr/>
          <p:nvPr/>
        </p:nvSpPr>
        <p:spPr>
          <a:xfrm>
            <a:off x="1533291" y="2590783"/>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a:t>
            </a:r>
          </a:p>
        </p:txBody>
      </p:sp>
      <p:sp>
        <p:nvSpPr>
          <p:cNvPr id="71" name="Rectangle 70">
            <a:extLst>
              <a:ext uri="{FF2B5EF4-FFF2-40B4-BE49-F238E27FC236}">
                <a16:creationId xmlns:a16="http://schemas.microsoft.com/office/drawing/2014/main" id="{977B39B6-698B-0366-C9F6-8816861FA54A}"/>
              </a:ext>
            </a:extLst>
          </p:cNvPr>
          <p:cNvSpPr/>
          <p:nvPr/>
        </p:nvSpPr>
        <p:spPr>
          <a:xfrm>
            <a:off x="8939549" y="2590784"/>
            <a:ext cx="1715757" cy="59555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Scale</a:t>
            </a:r>
          </a:p>
        </p:txBody>
      </p:sp>
      <p:cxnSp>
        <p:nvCxnSpPr>
          <p:cNvPr id="72" name="Connector: Curved 71">
            <a:extLst>
              <a:ext uri="{FF2B5EF4-FFF2-40B4-BE49-F238E27FC236}">
                <a16:creationId xmlns:a16="http://schemas.microsoft.com/office/drawing/2014/main" id="{A50537A2-9BE7-1C69-6B7E-D6B1533E59CA}"/>
              </a:ext>
            </a:extLst>
          </p:cNvPr>
          <p:cNvCxnSpPr>
            <a:cxnSpLocks/>
            <a:stCxn id="49" idx="2"/>
            <a:endCxn id="70" idx="0"/>
          </p:cNvCxnSpPr>
          <p:nvPr/>
        </p:nvCxnSpPr>
        <p:spPr>
          <a:xfrm rot="5400000">
            <a:off x="4120462" y="594809"/>
            <a:ext cx="266683" cy="3725265"/>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CA2F5568-6D62-2A14-3759-2C4AAFB7F673}"/>
              </a:ext>
            </a:extLst>
          </p:cNvPr>
          <p:cNvCxnSpPr>
            <a:cxnSpLocks/>
            <a:stCxn id="49" idx="2"/>
            <a:endCxn id="80" idx="0"/>
          </p:cNvCxnSpPr>
          <p:nvPr/>
        </p:nvCxnSpPr>
        <p:spPr>
          <a:xfrm rot="5400000">
            <a:off x="5972026" y="2446373"/>
            <a:ext cx="266683" cy="2213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02E3C19-F20A-EB3F-394A-3DC551C3E4CF}"/>
              </a:ext>
            </a:extLst>
          </p:cNvPr>
          <p:cNvSpPr/>
          <p:nvPr/>
        </p:nvSpPr>
        <p:spPr>
          <a:xfrm>
            <a:off x="5236420" y="2590783"/>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Subtract</a:t>
            </a:r>
          </a:p>
        </p:txBody>
      </p:sp>
      <p:cxnSp>
        <p:nvCxnSpPr>
          <p:cNvPr id="84" name="Connector: Curved 83">
            <a:extLst>
              <a:ext uri="{FF2B5EF4-FFF2-40B4-BE49-F238E27FC236}">
                <a16:creationId xmlns:a16="http://schemas.microsoft.com/office/drawing/2014/main" id="{9311FF44-97FF-D446-E288-77F5280F7D73}"/>
              </a:ext>
            </a:extLst>
          </p:cNvPr>
          <p:cNvCxnSpPr>
            <a:cxnSpLocks/>
            <a:stCxn id="49" idx="2"/>
            <a:endCxn id="71" idx="0"/>
          </p:cNvCxnSpPr>
          <p:nvPr/>
        </p:nvCxnSpPr>
        <p:spPr>
          <a:xfrm rot="16200000" flipH="1">
            <a:off x="7823589" y="616945"/>
            <a:ext cx="266684" cy="368099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B5D2CC61-2775-11CE-0B8E-528C7EE9BDB6}"/>
              </a:ext>
            </a:extLst>
          </p:cNvPr>
          <p:cNvCxnSpPr>
            <a:cxnSpLocks/>
            <a:stCxn id="70" idx="2"/>
            <a:endCxn id="94" idx="0"/>
          </p:cNvCxnSpPr>
          <p:nvPr/>
        </p:nvCxnSpPr>
        <p:spPr>
          <a:xfrm rot="5400000">
            <a:off x="-695955" y="1084200"/>
            <a:ext cx="984990" cy="5189260"/>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56030E22-CBC1-C9AB-4FD0-9A465E9B1EC9}"/>
              </a:ext>
            </a:extLst>
          </p:cNvPr>
          <p:cNvCxnSpPr>
            <a:cxnSpLocks/>
            <a:stCxn id="80" idx="2"/>
            <a:endCxn id="94" idx="0"/>
          </p:cNvCxnSpPr>
          <p:nvPr/>
        </p:nvCxnSpPr>
        <p:spPr>
          <a:xfrm rot="5400000">
            <a:off x="1155610" y="-767364"/>
            <a:ext cx="984990" cy="8892389"/>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AA6E07FF-0483-52AA-3D07-8A2DF0942489}"/>
              </a:ext>
            </a:extLst>
          </p:cNvPr>
          <p:cNvCxnSpPr>
            <a:cxnSpLocks/>
            <a:stCxn id="71" idx="2"/>
            <a:endCxn id="104" idx="0"/>
          </p:cNvCxnSpPr>
          <p:nvPr/>
        </p:nvCxnSpPr>
        <p:spPr>
          <a:xfrm rot="5400000">
            <a:off x="7610620" y="5373144"/>
            <a:ext cx="4373617" cy="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9A692AE3-34DB-7933-3D9F-32FF7A5AB129}"/>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842" t="17517" r="17517" b="17842"/>
          <a:stretch/>
        </p:blipFill>
        <p:spPr>
          <a:xfrm>
            <a:off x="-3645312" y="4171325"/>
            <a:ext cx="1694444" cy="953125"/>
          </a:xfrm>
          <a:prstGeom prst="rect">
            <a:avLst/>
          </a:prstGeom>
        </p:spPr>
      </p:pic>
      <p:pic>
        <p:nvPicPr>
          <p:cNvPr id="104" name="Picture 103">
            <a:extLst>
              <a:ext uri="{FF2B5EF4-FFF2-40B4-BE49-F238E27FC236}">
                <a16:creationId xmlns:a16="http://schemas.microsoft.com/office/drawing/2014/main" id="{7F5A8D3C-704C-24DA-D5EE-26D5CC85EAA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842" t="17517" r="17517" b="17842"/>
          <a:stretch/>
        </p:blipFill>
        <p:spPr>
          <a:xfrm>
            <a:off x="7946712" y="7559953"/>
            <a:ext cx="3701429" cy="2082054"/>
          </a:xfrm>
          <a:prstGeom prst="rect">
            <a:avLst/>
          </a:prstGeom>
        </p:spPr>
      </p:pic>
      <p:pic>
        <p:nvPicPr>
          <p:cNvPr id="11" name="Picture 10">
            <a:extLst>
              <a:ext uri="{FF2B5EF4-FFF2-40B4-BE49-F238E27FC236}">
                <a16:creationId xmlns:a16="http://schemas.microsoft.com/office/drawing/2014/main" id="{0197CCCD-79B2-649B-EBAC-E6FC50E4B828}"/>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171426" y="4463372"/>
            <a:ext cx="2154806" cy="1212078"/>
          </a:xfrm>
          <a:prstGeom prst="rect">
            <a:avLst/>
          </a:prstGeom>
        </p:spPr>
      </p:pic>
      <p:cxnSp>
        <p:nvCxnSpPr>
          <p:cNvPr id="25" name="Connector: Curved 24">
            <a:extLst>
              <a:ext uri="{FF2B5EF4-FFF2-40B4-BE49-F238E27FC236}">
                <a16:creationId xmlns:a16="http://schemas.microsoft.com/office/drawing/2014/main" id="{8BBEB5CA-A944-8D8A-3158-C2DBB4C7EF97}"/>
              </a:ext>
            </a:extLst>
          </p:cNvPr>
          <p:cNvCxnSpPr>
            <a:cxnSpLocks/>
            <a:stCxn id="70" idx="2"/>
            <a:endCxn id="11" idx="0"/>
          </p:cNvCxnSpPr>
          <p:nvPr/>
        </p:nvCxnSpPr>
        <p:spPr>
          <a:xfrm rot="5400000">
            <a:off x="1181482" y="3253683"/>
            <a:ext cx="1277037" cy="114234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7896921C-C108-DB2B-D44F-43D4227E7A08}"/>
              </a:ext>
            </a:extLst>
          </p:cNvPr>
          <p:cNvCxnSpPr>
            <a:cxnSpLocks/>
            <a:stCxn id="80" idx="2"/>
            <a:endCxn id="11" idx="0"/>
          </p:cNvCxnSpPr>
          <p:nvPr/>
        </p:nvCxnSpPr>
        <p:spPr>
          <a:xfrm rot="5400000">
            <a:off x="3033046" y="1402118"/>
            <a:ext cx="1277037" cy="48454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5423672-99F5-858F-0922-108AAB2B6FC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406991" y="3545350"/>
            <a:ext cx="5418885" cy="3048123"/>
          </a:xfrm>
          <a:prstGeom prst="rect">
            <a:avLst/>
          </a:prstGeom>
        </p:spPr>
      </p:pic>
      <p:cxnSp>
        <p:nvCxnSpPr>
          <p:cNvPr id="33" name="Connector: Curved 32">
            <a:extLst>
              <a:ext uri="{FF2B5EF4-FFF2-40B4-BE49-F238E27FC236}">
                <a16:creationId xmlns:a16="http://schemas.microsoft.com/office/drawing/2014/main" id="{63C4435D-14C5-4B74-DF60-320D1FB2C2BA}"/>
              </a:ext>
            </a:extLst>
          </p:cNvPr>
          <p:cNvCxnSpPr>
            <a:cxnSpLocks/>
            <a:stCxn id="11" idx="3"/>
            <a:endCxn id="17" idx="1"/>
          </p:cNvCxnSpPr>
          <p:nvPr/>
        </p:nvCxnSpPr>
        <p:spPr>
          <a:xfrm>
            <a:off x="2326232" y="5069411"/>
            <a:ext cx="1080759" cy="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931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FFF43E38-3F91-16B2-44C7-918FD5C0E91E}"/>
              </a:ext>
            </a:extLst>
          </p:cNvPr>
          <p:cNvSpPr/>
          <p:nvPr/>
        </p:nvSpPr>
        <p:spPr>
          <a:xfrm>
            <a:off x="4987432" y="1512070"/>
            <a:ext cx="2258005" cy="8120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1764463"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sp>
        <p:nvSpPr>
          <p:cNvPr id="50" name="Rectangle 49">
            <a:extLst>
              <a:ext uri="{FF2B5EF4-FFF2-40B4-BE49-F238E27FC236}">
                <a16:creationId xmlns:a16="http://schemas.microsoft.com/office/drawing/2014/main" id="{1AAC8A0C-77BB-2BFF-14D4-5652B25E5289}"/>
              </a:ext>
            </a:extLst>
          </p:cNvPr>
          <p:cNvSpPr/>
          <p:nvPr/>
        </p:nvSpPr>
        <p:spPr>
          <a:xfrm>
            <a:off x="-3421148"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4697594"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339564" y="805437"/>
            <a:ext cx="619151" cy="208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flipH="1" flipV="1">
            <a:off x="3551327" y="-1024856"/>
            <a:ext cx="28182" cy="5102034"/>
          </a:xfrm>
          <a:prstGeom prst="curvedConnector5">
            <a:avLst>
              <a:gd name="adj1" fmla="val -811156"/>
              <a:gd name="adj2" fmla="val 47197"/>
              <a:gd name="adj3" fmla="val 9111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829997" y="-689122"/>
            <a:ext cx="615024" cy="507377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1094206" y="41653"/>
            <a:ext cx="610008" cy="36072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3722746" y="1528820"/>
            <a:ext cx="1574721" cy="372201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a:stCxn id="46" idx="3"/>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5958410" y="4177188"/>
            <a:ext cx="2324031" cy="70630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lumMod val="65000"/>
                  </a:schemeClr>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a:stCxn id="46" idx="3"/>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A40C7C7-8EAB-633D-E633-2A5976E28BD8}"/>
              </a:ext>
            </a:extLst>
          </p:cNvPr>
          <p:cNvSpPr/>
          <p:nvPr/>
        </p:nvSpPr>
        <p:spPr>
          <a:xfrm>
            <a:off x="1533291" y="2590783"/>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a:t>
            </a:r>
          </a:p>
        </p:txBody>
      </p:sp>
      <p:sp>
        <p:nvSpPr>
          <p:cNvPr id="71" name="Rectangle 70">
            <a:extLst>
              <a:ext uri="{FF2B5EF4-FFF2-40B4-BE49-F238E27FC236}">
                <a16:creationId xmlns:a16="http://schemas.microsoft.com/office/drawing/2014/main" id="{977B39B6-698B-0366-C9F6-8816861FA54A}"/>
              </a:ext>
            </a:extLst>
          </p:cNvPr>
          <p:cNvSpPr/>
          <p:nvPr/>
        </p:nvSpPr>
        <p:spPr>
          <a:xfrm>
            <a:off x="8939549" y="2590784"/>
            <a:ext cx="1715757" cy="59555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Scale</a:t>
            </a:r>
          </a:p>
        </p:txBody>
      </p:sp>
      <p:cxnSp>
        <p:nvCxnSpPr>
          <p:cNvPr id="72" name="Connector: Curved 71">
            <a:extLst>
              <a:ext uri="{FF2B5EF4-FFF2-40B4-BE49-F238E27FC236}">
                <a16:creationId xmlns:a16="http://schemas.microsoft.com/office/drawing/2014/main" id="{A50537A2-9BE7-1C69-6B7E-D6B1533E59CA}"/>
              </a:ext>
            </a:extLst>
          </p:cNvPr>
          <p:cNvCxnSpPr>
            <a:cxnSpLocks/>
            <a:stCxn id="49" idx="2"/>
            <a:endCxn id="70" idx="0"/>
          </p:cNvCxnSpPr>
          <p:nvPr/>
        </p:nvCxnSpPr>
        <p:spPr>
          <a:xfrm rot="5400000">
            <a:off x="4120462" y="594809"/>
            <a:ext cx="266683" cy="3725265"/>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CA2F5568-6D62-2A14-3759-2C4AAFB7F673}"/>
              </a:ext>
            </a:extLst>
          </p:cNvPr>
          <p:cNvCxnSpPr>
            <a:cxnSpLocks/>
            <a:stCxn id="49" idx="2"/>
            <a:endCxn id="80" idx="0"/>
          </p:cNvCxnSpPr>
          <p:nvPr/>
        </p:nvCxnSpPr>
        <p:spPr>
          <a:xfrm rot="5400000">
            <a:off x="5972026" y="2446373"/>
            <a:ext cx="266683" cy="2213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02E3C19-F20A-EB3F-394A-3DC551C3E4CF}"/>
              </a:ext>
            </a:extLst>
          </p:cNvPr>
          <p:cNvSpPr/>
          <p:nvPr/>
        </p:nvSpPr>
        <p:spPr>
          <a:xfrm>
            <a:off x="5236420" y="2590783"/>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Subtract</a:t>
            </a:r>
          </a:p>
        </p:txBody>
      </p:sp>
      <p:cxnSp>
        <p:nvCxnSpPr>
          <p:cNvPr id="84" name="Connector: Curved 83">
            <a:extLst>
              <a:ext uri="{FF2B5EF4-FFF2-40B4-BE49-F238E27FC236}">
                <a16:creationId xmlns:a16="http://schemas.microsoft.com/office/drawing/2014/main" id="{9311FF44-97FF-D446-E288-77F5280F7D73}"/>
              </a:ext>
            </a:extLst>
          </p:cNvPr>
          <p:cNvCxnSpPr>
            <a:cxnSpLocks/>
            <a:stCxn id="49" idx="2"/>
            <a:endCxn id="71" idx="0"/>
          </p:cNvCxnSpPr>
          <p:nvPr/>
        </p:nvCxnSpPr>
        <p:spPr>
          <a:xfrm rot="16200000" flipH="1">
            <a:off x="7823589" y="616945"/>
            <a:ext cx="266684" cy="368099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B5D2CC61-2775-11CE-0B8E-528C7EE9BDB6}"/>
              </a:ext>
            </a:extLst>
          </p:cNvPr>
          <p:cNvCxnSpPr>
            <a:cxnSpLocks/>
            <a:stCxn id="70" idx="2"/>
            <a:endCxn id="94" idx="0"/>
          </p:cNvCxnSpPr>
          <p:nvPr/>
        </p:nvCxnSpPr>
        <p:spPr>
          <a:xfrm rot="5400000">
            <a:off x="-695955" y="1084200"/>
            <a:ext cx="984990" cy="5189260"/>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56030E22-CBC1-C9AB-4FD0-9A465E9B1EC9}"/>
              </a:ext>
            </a:extLst>
          </p:cNvPr>
          <p:cNvCxnSpPr>
            <a:cxnSpLocks/>
            <a:stCxn id="80" idx="2"/>
            <a:endCxn id="94" idx="0"/>
          </p:cNvCxnSpPr>
          <p:nvPr/>
        </p:nvCxnSpPr>
        <p:spPr>
          <a:xfrm rot="5400000">
            <a:off x="1155610" y="-767364"/>
            <a:ext cx="984990" cy="8892389"/>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AA6E07FF-0483-52AA-3D07-8A2DF0942489}"/>
              </a:ext>
            </a:extLst>
          </p:cNvPr>
          <p:cNvCxnSpPr>
            <a:cxnSpLocks/>
            <a:stCxn id="71" idx="2"/>
            <a:endCxn id="104" idx="0"/>
          </p:cNvCxnSpPr>
          <p:nvPr/>
        </p:nvCxnSpPr>
        <p:spPr>
          <a:xfrm rot="5400000">
            <a:off x="7610620" y="5373144"/>
            <a:ext cx="4373617" cy="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9A692AE3-34DB-7933-3D9F-32FF7A5AB129}"/>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842" t="17517" r="17517" b="17842"/>
          <a:stretch/>
        </p:blipFill>
        <p:spPr>
          <a:xfrm>
            <a:off x="-3645312" y="4171325"/>
            <a:ext cx="1694444" cy="953125"/>
          </a:xfrm>
          <a:prstGeom prst="rect">
            <a:avLst/>
          </a:prstGeom>
        </p:spPr>
      </p:pic>
      <p:pic>
        <p:nvPicPr>
          <p:cNvPr id="104" name="Picture 103">
            <a:extLst>
              <a:ext uri="{FF2B5EF4-FFF2-40B4-BE49-F238E27FC236}">
                <a16:creationId xmlns:a16="http://schemas.microsoft.com/office/drawing/2014/main" id="{7F5A8D3C-704C-24DA-D5EE-26D5CC85EAA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842" t="17517" r="17517" b="17842"/>
          <a:stretch/>
        </p:blipFill>
        <p:spPr>
          <a:xfrm>
            <a:off x="7946712" y="7559953"/>
            <a:ext cx="3701429" cy="2082054"/>
          </a:xfrm>
          <a:prstGeom prst="rect">
            <a:avLst/>
          </a:prstGeom>
        </p:spPr>
      </p:pic>
      <p:pic>
        <p:nvPicPr>
          <p:cNvPr id="11" name="Picture 10">
            <a:extLst>
              <a:ext uri="{FF2B5EF4-FFF2-40B4-BE49-F238E27FC236}">
                <a16:creationId xmlns:a16="http://schemas.microsoft.com/office/drawing/2014/main" id="{0197CCCD-79B2-649B-EBAC-E6FC50E4B828}"/>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171426" y="4463372"/>
            <a:ext cx="2154806" cy="1212078"/>
          </a:xfrm>
          <a:prstGeom prst="rect">
            <a:avLst/>
          </a:prstGeom>
        </p:spPr>
      </p:pic>
      <p:cxnSp>
        <p:nvCxnSpPr>
          <p:cNvPr id="25" name="Connector: Curved 24">
            <a:extLst>
              <a:ext uri="{FF2B5EF4-FFF2-40B4-BE49-F238E27FC236}">
                <a16:creationId xmlns:a16="http://schemas.microsoft.com/office/drawing/2014/main" id="{8BBEB5CA-A944-8D8A-3158-C2DBB4C7EF97}"/>
              </a:ext>
            </a:extLst>
          </p:cNvPr>
          <p:cNvCxnSpPr>
            <a:cxnSpLocks/>
            <a:stCxn id="70" idx="2"/>
            <a:endCxn id="11" idx="0"/>
          </p:cNvCxnSpPr>
          <p:nvPr/>
        </p:nvCxnSpPr>
        <p:spPr>
          <a:xfrm rot="5400000">
            <a:off x="1181482" y="3253683"/>
            <a:ext cx="1277037" cy="114234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7896921C-C108-DB2B-D44F-43D4227E7A08}"/>
              </a:ext>
            </a:extLst>
          </p:cNvPr>
          <p:cNvCxnSpPr>
            <a:cxnSpLocks/>
            <a:stCxn id="80" idx="2"/>
            <a:endCxn id="11" idx="0"/>
          </p:cNvCxnSpPr>
          <p:nvPr/>
        </p:nvCxnSpPr>
        <p:spPr>
          <a:xfrm rot="5400000">
            <a:off x="3033046" y="1402118"/>
            <a:ext cx="1277037" cy="48454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5423672-99F5-858F-0922-108AAB2B6FC9}"/>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p:blipFill>
        <p:spPr>
          <a:xfrm>
            <a:off x="3406992" y="7559953"/>
            <a:ext cx="2154805" cy="1212078"/>
          </a:xfrm>
          <a:prstGeom prst="rect">
            <a:avLst/>
          </a:prstGeom>
        </p:spPr>
      </p:pic>
      <p:cxnSp>
        <p:nvCxnSpPr>
          <p:cNvPr id="33" name="Connector: Curved 32">
            <a:extLst>
              <a:ext uri="{FF2B5EF4-FFF2-40B4-BE49-F238E27FC236}">
                <a16:creationId xmlns:a16="http://schemas.microsoft.com/office/drawing/2014/main" id="{63C4435D-14C5-4B74-DF60-320D1FB2C2BA}"/>
              </a:ext>
            </a:extLst>
          </p:cNvPr>
          <p:cNvCxnSpPr>
            <a:cxnSpLocks/>
            <a:stCxn id="11" idx="3"/>
            <a:endCxn id="17" idx="1"/>
          </p:cNvCxnSpPr>
          <p:nvPr/>
        </p:nvCxnSpPr>
        <p:spPr>
          <a:xfrm>
            <a:off x="2326232" y="5069411"/>
            <a:ext cx="1080760" cy="309658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17CD245-4A2D-3ACA-5649-15B2CFC4983E}"/>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406991" y="3545350"/>
            <a:ext cx="5418885" cy="3048122"/>
          </a:xfrm>
          <a:prstGeom prst="rect">
            <a:avLst/>
          </a:prstGeom>
        </p:spPr>
      </p:pic>
      <p:cxnSp>
        <p:nvCxnSpPr>
          <p:cNvPr id="10" name="Connector: Curved 9">
            <a:extLst>
              <a:ext uri="{FF2B5EF4-FFF2-40B4-BE49-F238E27FC236}">
                <a16:creationId xmlns:a16="http://schemas.microsoft.com/office/drawing/2014/main" id="{6BEAE740-5BAA-C311-8365-94DD169143B8}"/>
              </a:ext>
            </a:extLst>
          </p:cNvPr>
          <p:cNvCxnSpPr>
            <a:cxnSpLocks/>
            <a:stCxn id="11" idx="3"/>
            <a:endCxn id="8" idx="1"/>
          </p:cNvCxnSpPr>
          <p:nvPr/>
        </p:nvCxnSpPr>
        <p:spPr>
          <a:xfrm>
            <a:off x="2326232" y="5069411"/>
            <a:ext cx="1080759" cy="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43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FFF43E38-3F91-16B2-44C7-918FD5C0E91E}"/>
              </a:ext>
            </a:extLst>
          </p:cNvPr>
          <p:cNvSpPr/>
          <p:nvPr/>
        </p:nvSpPr>
        <p:spPr>
          <a:xfrm>
            <a:off x="4987432" y="1512070"/>
            <a:ext cx="2258005" cy="8120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1764463"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sp>
        <p:nvSpPr>
          <p:cNvPr id="50" name="Rectangle 49">
            <a:extLst>
              <a:ext uri="{FF2B5EF4-FFF2-40B4-BE49-F238E27FC236}">
                <a16:creationId xmlns:a16="http://schemas.microsoft.com/office/drawing/2014/main" id="{1AAC8A0C-77BB-2BFF-14D4-5652B25E5289}"/>
              </a:ext>
            </a:extLst>
          </p:cNvPr>
          <p:cNvSpPr/>
          <p:nvPr/>
        </p:nvSpPr>
        <p:spPr>
          <a:xfrm>
            <a:off x="-3421148"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4697594"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339564" y="805437"/>
            <a:ext cx="619151" cy="208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flipH="1" flipV="1">
            <a:off x="3551327" y="-1024856"/>
            <a:ext cx="28182" cy="5102034"/>
          </a:xfrm>
          <a:prstGeom prst="curvedConnector5">
            <a:avLst>
              <a:gd name="adj1" fmla="val -811156"/>
              <a:gd name="adj2" fmla="val 47197"/>
              <a:gd name="adj3" fmla="val 9111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829997" y="-689122"/>
            <a:ext cx="615024" cy="507377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1094206" y="41653"/>
            <a:ext cx="610008" cy="36072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3722746" y="1528820"/>
            <a:ext cx="1574721" cy="372201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a:stCxn id="46" idx="3"/>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5958410" y="4177188"/>
            <a:ext cx="2324031" cy="70630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lumMod val="65000"/>
                  </a:schemeClr>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a:stCxn id="46" idx="3"/>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A40C7C7-8EAB-633D-E633-2A5976E28BD8}"/>
              </a:ext>
            </a:extLst>
          </p:cNvPr>
          <p:cNvSpPr/>
          <p:nvPr/>
        </p:nvSpPr>
        <p:spPr>
          <a:xfrm>
            <a:off x="-3421148" y="2617607"/>
            <a:ext cx="1187854" cy="41231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a:t>
            </a:r>
          </a:p>
        </p:txBody>
      </p:sp>
      <p:sp>
        <p:nvSpPr>
          <p:cNvPr id="71" name="Rectangle 70">
            <a:extLst>
              <a:ext uri="{FF2B5EF4-FFF2-40B4-BE49-F238E27FC236}">
                <a16:creationId xmlns:a16="http://schemas.microsoft.com/office/drawing/2014/main" id="{977B39B6-698B-0366-C9F6-8816861FA54A}"/>
              </a:ext>
            </a:extLst>
          </p:cNvPr>
          <p:cNvSpPr/>
          <p:nvPr/>
        </p:nvSpPr>
        <p:spPr>
          <a:xfrm>
            <a:off x="5247902" y="2590784"/>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Scale</a:t>
            </a:r>
          </a:p>
        </p:txBody>
      </p:sp>
      <p:cxnSp>
        <p:nvCxnSpPr>
          <p:cNvPr id="72" name="Connector: Curved 71">
            <a:extLst>
              <a:ext uri="{FF2B5EF4-FFF2-40B4-BE49-F238E27FC236}">
                <a16:creationId xmlns:a16="http://schemas.microsoft.com/office/drawing/2014/main" id="{A50537A2-9BE7-1C69-6B7E-D6B1533E59CA}"/>
              </a:ext>
            </a:extLst>
          </p:cNvPr>
          <p:cNvCxnSpPr>
            <a:cxnSpLocks/>
            <a:stCxn id="49" idx="2"/>
            <a:endCxn id="70" idx="0"/>
          </p:cNvCxnSpPr>
          <p:nvPr/>
        </p:nvCxnSpPr>
        <p:spPr>
          <a:xfrm rot="5400000">
            <a:off x="1497854" y="-2000975"/>
            <a:ext cx="293507" cy="89436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CA2F5568-6D62-2A14-3759-2C4AAFB7F673}"/>
              </a:ext>
            </a:extLst>
          </p:cNvPr>
          <p:cNvCxnSpPr>
            <a:cxnSpLocks/>
            <a:stCxn id="49" idx="2"/>
            <a:endCxn id="80" idx="0"/>
          </p:cNvCxnSpPr>
          <p:nvPr/>
        </p:nvCxnSpPr>
        <p:spPr>
          <a:xfrm rot="5400000">
            <a:off x="2086233" y="-1392848"/>
            <a:ext cx="313255" cy="774715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02E3C19-F20A-EB3F-394A-3DC551C3E4CF}"/>
              </a:ext>
            </a:extLst>
          </p:cNvPr>
          <p:cNvSpPr/>
          <p:nvPr/>
        </p:nvSpPr>
        <p:spPr>
          <a:xfrm>
            <a:off x="-2233293" y="2637355"/>
            <a:ext cx="1205154" cy="41831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Subtract</a:t>
            </a:r>
          </a:p>
        </p:txBody>
      </p:sp>
      <p:cxnSp>
        <p:nvCxnSpPr>
          <p:cNvPr id="84" name="Connector: Curved 83">
            <a:extLst>
              <a:ext uri="{FF2B5EF4-FFF2-40B4-BE49-F238E27FC236}">
                <a16:creationId xmlns:a16="http://schemas.microsoft.com/office/drawing/2014/main" id="{9311FF44-97FF-D446-E288-77F5280F7D73}"/>
              </a:ext>
            </a:extLst>
          </p:cNvPr>
          <p:cNvCxnSpPr>
            <a:cxnSpLocks/>
            <a:stCxn id="49" idx="2"/>
            <a:endCxn id="71" idx="0"/>
          </p:cNvCxnSpPr>
          <p:nvPr/>
        </p:nvCxnSpPr>
        <p:spPr>
          <a:xfrm rot="5400000">
            <a:off x="5977766" y="2452115"/>
            <a:ext cx="266684" cy="1065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B5D2CC61-2775-11CE-0B8E-528C7EE9BDB6}"/>
              </a:ext>
            </a:extLst>
          </p:cNvPr>
          <p:cNvCxnSpPr>
            <a:cxnSpLocks/>
            <a:stCxn id="70" idx="2"/>
            <a:endCxn id="94" idx="0"/>
          </p:cNvCxnSpPr>
          <p:nvPr/>
        </p:nvCxnSpPr>
        <p:spPr>
          <a:xfrm rot="16200000" flipH="1">
            <a:off x="-3383358" y="3586056"/>
            <a:ext cx="1141405" cy="2913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56030E22-CBC1-C9AB-4FD0-9A465E9B1EC9}"/>
              </a:ext>
            </a:extLst>
          </p:cNvPr>
          <p:cNvCxnSpPr>
            <a:cxnSpLocks/>
            <a:stCxn id="80" idx="2"/>
            <a:endCxn id="94" idx="0"/>
          </p:cNvCxnSpPr>
          <p:nvPr/>
        </p:nvCxnSpPr>
        <p:spPr>
          <a:xfrm rot="5400000">
            <a:off x="-2772229" y="3029812"/>
            <a:ext cx="1115652" cy="1167374"/>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AA6E07FF-0483-52AA-3D07-8A2DF0942489}"/>
              </a:ext>
            </a:extLst>
          </p:cNvPr>
          <p:cNvCxnSpPr>
            <a:cxnSpLocks/>
            <a:stCxn id="71" idx="2"/>
            <a:endCxn id="104" idx="0"/>
          </p:cNvCxnSpPr>
          <p:nvPr/>
        </p:nvCxnSpPr>
        <p:spPr>
          <a:xfrm rot="16200000" flipH="1">
            <a:off x="7463343" y="1828774"/>
            <a:ext cx="984988" cy="3700112"/>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9A692AE3-34DB-7933-3D9F-32FF7A5AB129}"/>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842" t="17517" r="17517" b="17842"/>
          <a:stretch/>
        </p:blipFill>
        <p:spPr>
          <a:xfrm>
            <a:off x="-3645312" y="4171325"/>
            <a:ext cx="1694444" cy="953125"/>
          </a:xfrm>
          <a:prstGeom prst="rect">
            <a:avLst/>
          </a:prstGeom>
        </p:spPr>
      </p:pic>
      <p:pic>
        <p:nvPicPr>
          <p:cNvPr id="104" name="Picture 103">
            <a:extLst>
              <a:ext uri="{FF2B5EF4-FFF2-40B4-BE49-F238E27FC236}">
                <a16:creationId xmlns:a16="http://schemas.microsoft.com/office/drawing/2014/main" id="{7F5A8D3C-704C-24DA-D5EE-26D5CC85EAA3}"/>
              </a:ext>
            </a:extLst>
          </p:cNvPr>
          <p:cNvPicPr>
            <a:picLocks noChangeAspect="1"/>
          </p:cNvPicPr>
          <p:nvPr/>
        </p:nvPicPr>
        <p:blipFill rotWithShape="1">
          <a:blip r:embed="rId7">
            <a:extLst>
              <a:ext uri="{28A0092B-C50C-407E-A947-70E740481C1C}">
                <a14:useLocalDpi xmlns:a14="http://schemas.microsoft.com/office/drawing/2010/main" val="0"/>
              </a:ext>
            </a:extLst>
          </a:blip>
          <a:srcRect l="17257" t="17412" r="17412" b="17257"/>
          <a:stretch/>
        </p:blipFill>
        <p:spPr>
          <a:xfrm>
            <a:off x="7963644" y="4171324"/>
            <a:ext cx="3684497" cy="2072530"/>
          </a:xfrm>
          <a:prstGeom prst="rect">
            <a:avLst/>
          </a:prstGeom>
        </p:spPr>
      </p:pic>
      <p:pic>
        <p:nvPicPr>
          <p:cNvPr id="11" name="Picture 10">
            <a:extLst>
              <a:ext uri="{FF2B5EF4-FFF2-40B4-BE49-F238E27FC236}">
                <a16:creationId xmlns:a16="http://schemas.microsoft.com/office/drawing/2014/main" id="{0197CCCD-79B2-649B-EBAC-E6FC50E4B828}"/>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3645312" y="4171325"/>
            <a:ext cx="1694445" cy="953125"/>
          </a:xfrm>
          <a:prstGeom prst="rect">
            <a:avLst/>
          </a:prstGeom>
        </p:spPr>
      </p:pic>
      <p:cxnSp>
        <p:nvCxnSpPr>
          <p:cNvPr id="25" name="Connector: Curved 24">
            <a:extLst>
              <a:ext uri="{FF2B5EF4-FFF2-40B4-BE49-F238E27FC236}">
                <a16:creationId xmlns:a16="http://schemas.microsoft.com/office/drawing/2014/main" id="{8BBEB5CA-A944-8D8A-3158-C2DBB4C7EF97}"/>
              </a:ext>
            </a:extLst>
          </p:cNvPr>
          <p:cNvCxnSpPr>
            <a:cxnSpLocks/>
            <a:stCxn id="70" idx="2"/>
            <a:endCxn id="11" idx="0"/>
          </p:cNvCxnSpPr>
          <p:nvPr/>
        </p:nvCxnSpPr>
        <p:spPr>
          <a:xfrm rot="16200000" flipH="1">
            <a:off x="-3383357" y="3586056"/>
            <a:ext cx="1141405" cy="2913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7896921C-C108-DB2B-D44F-43D4227E7A08}"/>
              </a:ext>
            </a:extLst>
          </p:cNvPr>
          <p:cNvCxnSpPr>
            <a:cxnSpLocks/>
            <a:stCxn id="80" idx="2"/>
            <a:endCxn id="11" idx="0"/>
          </p:cNvCxnSpPr>
          <p:nvPr/>
        </p:nvCxnSpPr>
        <p:spPr>
          <a:xfrm rot="5400000">
            <a:off x="-2772228" y="3029813"/>
            <a:ext cx="1115652" cy="116737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5423672-99F5-858F-0922-108AAB2B6FC9}"/>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3406992" y="7559953"/>
            <a:ext cx="2154805" cy="1212078"/>
          </a:xfrm>
          <a:prstGeom prst="rect">
            <a:avLst/>
          </a:prstGeom>
        </p:spPr>
      </p:pic>
      <p:cxnSp>
        <p:nvCxnSpPr>
          <p:cNvPr id="33" name="Connector: Curved 32">
            <a:extLst>
              <a:ext uri="{FF2B5EF4-FFF2-40B4-BE49-F238E27FC236}">
                <a16:creationId xmlns:a16="http://schemas.microsoft.com/office/drawing/2014/main" id="{63C4435D-14C5-4B74-DF60-320D1FB2C2BA}"/>
              </a:ext>
            </a:extLst>
          </p:cNvPr>
          <p:cNvCxnSpPr>
            <a:cxnSpLocks/>
            <a:stCxn id="11" idx="3"/>
            <a:endCxn id="17" idx="1"/>
          </p:cNvCxnSpPr>
          <p:nvPr/>
        </p:nvCxnSpPr>
        <p:spPr>
          <a:xfrm>
            <a:off x="-1950867" y="4647888"/>
            <a:ext cx="5357859" cy="3518104"/>
          </a:xfrm>
          <a:prstGeom prst="curvedConnector3">
            <a:avLst>
              <a:gd name="adj1" fmla="val 3044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17CD245-4A2D-3ACA-5649-15B2CFC4983E}"/>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p:blipFill>
        <p:spPr>
          <a:xfrm>
            <a:off x="3406991" y="7559953"/>
            <a:ext cx="2154805" cy="1212077"/>
          </a:xfrm>
          <a:prstGeom prst="rect">
            <a:avLst/>
          </a:prstGeom>
        </p:spPr>
      </p:pic>
      <p:cxnSp>
        <p:nvCxnSpPr>
          <p:cNvPr id="10" name="Connector: Curved 9">
            <a:extLst>
              <a:ext uri="{FF2B5EF4-FFF2-40B4-BE49-F238E27FC236}">
                <a16:creationId xmlns:a16="http://schemas.microsoft.com/office/drawing/2014/main" id="{6BEAE740-5BAA-C311-8365-94DD169143B8}"/>
              </a:ext>
            </a:extLst>
          </p:cNvPr>
          <p:cNvCxnSpPr>
            <a:cxnSpLocks/>
            <a:stCxn id="11" idx="3"/>
            <a:endCxn id="8" idx="1"/>
          </p:cNvCxnSpPr>
          <p:nvPr/>
        </p:nvCxnSpPr>
        <p:spPr>
          <a:xfrm>
            <a:off x="-1950867" y="4647888"/>
            <a:ext cx="5357858" cy="3518104"/>
          </a:xfrm>
          <a:prstGeom prst="curvedConnector3">
            <a:avLst>
              <a:gd name="adj1" fmla="val 308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3403FCF9-A5FE-774F-C2E2-C2BD7F0AEC4D}"/>
              </a:ext>
            </a:extLst>
          </p:cNvPr>
          <p:cNvSpPr/>
          <p:nvPr/>
        </p:nvSpPr>
        <p:spPr>
          <a:xfrm>
            <a:off x="7973175" y="4171322"/>
            <a:ext cx="3674966" cy="20725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900" dirty="0">
                <a:solidFill>
                  <a:schemeClr val="bg1"/>
                </a:solidFill>
              </a:rPr>
              <a:t>Scalar operation changes the length of vectors by multiplying a vector with a positive number. Also, this operation can change the direction to the opposite by multiplying with a negative number.</a:t>
            </a:r>
          </a:p>
        </p:txBody>
      </p:sp>
    </p:spTree>
    <p:extLst>
      <p:ext uri="{BB962C8B-B14F-4D97-AF65-F5344CB8AC3E}">
        <p14:creationId xmlns:p14="http://schemas.microsoft.com/office/powerpoint/2010/main" val="20186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7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FFF43E38-3F91-16B2-44C7-918FD5C0E91E}"/>
              </a:ext>
            </a:extLst>
          </p:cNvPr>
          <p:cNvSpPr/>
          <p:nvPr/>
        </p:nvSpPr>
        <p:spPr>
          <a:xfrm>
            <a:off x="4987432" y="1512070"/>
            <a:ext cx="2258005" cy="8120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1764463"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sp>
        <p:nvSpPr>
          <p:cNvPr id="50" name="Rectangle 49">
            <a:extLst>
              <a:ext uri="{FF2B5EF4-FFF2-40B4-BE49-F238E27FC236}">
                <a16:creationId xmlns:a16="http://schemas.microsoft.com/office/drawing/2014/main" id="{1AAC8A0C-77BB-2BFF-14D4-5652B25E5289}"/>
              </a:ext>
            </a:extLst>
          </p:cNvPr>
          <p:cNvSpPr/>
          <p:nvPr/>
        </p:nvSpPr>
        <p:spPr>
          <a:xfrm>
            <a:off x="-3421148"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4697594"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339564" y="805437"/>
            <a:ext cx="619151" cy="208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flipH="1" flipV="1">
            <a:off x="3551327" y="-1024856"/>
            <a:ext cx="28182" cy="5102034"/>
          </a:xfrm>
          <a:prstGeom prst="curvedConnector5">
            <a:avLst>
              <a:gd name="adj1" fmla="val -811156"/>
              <a:gd name="adj2" fmla="val 47197"/>
              <a:gd name="adj3" fmla="val 9111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829997" y="-689122"/>
            <a:ext cx="615024" cy="507377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1094206" y="41653"/>
            <a:ext cx="610008" cy="36072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3722746" y="1528820"/>
            <a:ext cx="1574721" cy="372201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a:stCxn id="46" idx="3"/>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5958410" y="4177188"/>
            <a:ext cx="2324031" cy="70630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lumMod val="65000"/>
                  </a:schemeClr>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a:stCxn id="46" idx="3"/>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A40C7C7-8EAB-633D-E633-2A5976E28BD8}"/>
              </a:ext>
            </a:extLst>
          </p:cNvPr>
          <p:cNvSpPr/>
          <p:nvPr/>
        </p:nvSpPr>
        <p:spPr>
          <a:xfrm>
            <a:off x="-3421148" y="2617607"/>
            <a:ext cx="1187854" cy="41231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a:t>
            </a:r>
          </a:p>
        </p:txBody>
      </p:sp>
      <p:sp>
        <p:nvSpPr>
          <p:cNvPr id="71" name="Rectangle 70">
            <a:extLst>
              <a:ext uri="{FF2B5EF4-FFF2-40B4-BE49-F238E27FC236}">
                <a16:creationId xmlns:a16="http://schemas.microsoft.com/office/drawing/2014/main" id="{977B39B6-698B-0366-C9F6-8816861FA54A}"/>
              </a:ext>
            </a:extLst>
          </p:cNvPr>
          <p:cNvSpPr/>
          <p:nvPr/>
        </p:nvSpPr>
        <p:spPr>
          <a:xfrm>
            <a:off x="5247902" y="2590784"/>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Scale</a:t>
            </a:r>
          </a:p>
        </p:txBody>
      </p:sp>
      <p:cxnSp>
        <p:nvCxnSpPr>
          <p:cNvPr id="72" name="Connector: Curved 71">
            <a:extLst>
              <a:ext uri="{FF2B5EF4-FFF2-40B4-BE49-F238E27FC236}">
                <a16:creationId xmlns:a16="http://schemas.microsoft.com/office/drawing/2014/main" id="{A50537A2-9BE7-1C69-6B7E-D6B1533E59CA}"/>
              </a:ext>
            </a:extLst>
          </p:cNvPr>
          <p:cNvCxnSpPr>
            <a:cxnSpLocks/>
            <a:stCxn id="49" idx="2"/>
            <a:endCxn id="70" idx="0"/>
          </p:cNvCxnSpPr>
          <p:nvPr/>
        </p:nvCxnSpPr>
        <p:spPr>
          <a:xfrm rot="5400000">
            <a:off x="1497854" y="-2000975"/>
            <a:ext cx="293507" cy="89436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CA2F5568-6D62-2A14-3759-2C4AAFB7F673}"/>
              </a:ext>
            </a:extLst>
          </p:cNvPr>
          <p:cNvCxnSpPr>
            <a:cxnSpLocks/>
            <a:stCxn id="49" idx="2"/>
            <a:endCxn id="80" idx="0"/>
          </p:cNvCxnSpPr>
          <p:nvPr/>
        </p:nvCxnSpPr>
        <p:spPr>
          <a:xfrm rot="5400000">
            <a:off x="2086233" y="-1392848"/>
            <a:ext cx="313255" cy="774715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02E3C19-F20A-EB3F-394A-3DC551C3E4CF}"/>
              </a:ext>
            </a:extLst>
          </p:cNvPr>
          <p:cNvSpPr/>
          <p:nvPr/>
        </p:nvSpPr>
        <p:spPr>
          <a:xfrm>
            <a:off x="-2233293" y="2637355"/>
            <a:ext cx="1205154" cy="41831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Subtract</a:t>
            </a:r>
          </a:p>
        </p:txBody>
      </p:sp>
      <p:cxnSp>
        <p:nvCxnSpPr>
          <p:cNvPr id="84" name="Connector: Curved 83">
            <a:extLst>
              <a:ext uri="{FF2B5EF4-FFF2-40B4-BE49-F238E27FC236}">
                <a16:creationId xmlns:a16="http://schemas.microsoft.com/office/drawing/2014/main" id="{9311FF44-97FF-D446-E288-77F5280F7D73}"/>
              </a:ext>
            </a:extLst>
          </p:cNvPr>
          <p:cNvCxnSpPr>
            <a:cxnSpLocks/>
            <a:stCxn id="49" idx="2"/>
            <a:endCxn id="71" idx="0"/>
          </p:cNvCxnSpPr>
          <p:nvPr/>
        </p:nvCxnSpPr>
        <p:spPr>
          <a:xfrm rot="5400000">
            <a:off x="5977766" y="2452115"/>
            <a:ext cx="266684" cy="1065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B5D2CC61-2775-11CE-0B8E-528C7EE9BDB6}"/>
              </a:ext>
            </a:extLst>
          </p:cNvPr>
          <p:cNvCxnSpPr>
            <a:cxnSpLocks/>
            <a:stCxn id="70" idx="2"/>
          </p:cNvCxnSpPr>
          <p:nvPr/>
        </p:nvCxnSpPr>
        <p:spPr>
          <a:xfrm rot="16200000" flipH="1">
            <a:off x="-3383358" y="3586056"/>
            <a:ext cx="1141405" cy="2913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56030E22-CBC1-C9AB-4FD0-9A465E9B1EC9}"/>
              </a:ext>
            </a:extLst>
          </p:cNvPr>
          <p:cNvCxnSpPr>
            <a:cxnSpLocks/>
            <a:stCxn id="80" idx="2"/>
          </p:cNvCxnSpPr>
          <p:nvPr/>
        </p:nvCxnSpPr>
        <p:spPr>
          <a:xfrm rot="5400000">
            <a:off x="-2772229" y="3029812"/>
            <a:ext cx="1115652" cy="1167374"/>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AA6E07FF-0483-52AA-3D07-8A2DF0942489}"/>
              </a:ext>
            </a:extLst>
          </p:cNvPr>
          <p:cNvCxnSpPr>
            <a:cxnSpLocks/>
            <a:stCxn id="71" idx="2"/>
            <a:endCxn id="104" idx="0"/>
          </p:cNvCxnSpPr>
          <p:nvPr/>
        </p:nvCxnSpPr>
        <p:spPr>
          <a:xfrm rot="16200000" flipH="1">
            <a:off x="7750093" y="1542023"/>
            <a:ext cx="1406512" cy="4695137"/>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7F5A8D3C-704C-24DA-D5EE-26D5CC85EAA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257" t="17412" r="17412" b="17257"/>
          <a:stretch/>
        </p:blipFill>
        <p:spPr>
          <a:xfrm>
            <a:off x="9953695" y="4592848"/>
            <a:ext cx="1694446" cy="953126"/>
          </a:xfrm>
          <a:prstGeom prst="rect">
            <a:avLst/>
          </a:prstGeom>
        </p:spPr>
      </p:pic>
      <p:cxnSp>
        <p:nvCxnSpPr>
          <p:cNvPr id="25" name="Connector: Curved 24">
            <a:extLst>
              <a:ext uri="{FF2B5EF4-FFF2-40B4-BE49-F238E27FC236}">
                <a16:creationId xmlns:a16="http://schemas.microsoft.com/office/drawing/2014/main" id="{8BBEB5CA-A944-8D8A-3158-C2DBB4C7EF97}"/>
              </a:ext>
            </a:extLst>
          </p:cNvPr>
          <p:cNvCxnSpPr>
            <a:cxnSpLocks/>
            <a:stCxn id="70" idx="2"/>
          </p:cNvCxnSpPr>
          <p:nvPr/>
        </p:nvCxnSpPr>
        <p:spPr>
          <a:xfrm rot="5400000">
            <a:off x="-3403942" y="3600467"/>
            <a:ext cx="1147268" cy="617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7896921C-C108-DB2B-D44F-43D4227E7A08}"/>
              </a:ext>
            </a:extLst>
          </p:cNvPr>
          <p:cNvCxnSpPr>
            <a:cxnSpLocks/>
            <a:stCxn id="80" idx="2"/>
          </p:cNvCxnSpPr>
          <p:nvPr/>
        </p:nvCxnSpPr>
        <p:spPr>
          <a:xfrm rot="5400000">
            <a:off x="-2792812" y="3015091"/>
            <a:ext cx="1121515" cy="120267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3403FCF9-A5FE-774F-C2E2-C2BD7F0AEC4D}"/>
              </a:ext>
            </a:extLst>
          </p:cNvPr>
          <p:cNvSpPr/>
          <p:nvPr/>
        </p:nvSpPr>
        <p:spPr>
          <a:xfrm>
            <a:off x="9953694" y="4590738"/>
            <a:ext cx="1665941" cy="939522"/>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Scalar operation changes the length of vectors by multiplying a vector with a positive number. Also, this operation can change the direction to the opposite by multiplying with a negative number.</a:t>
            </a:r>
          </a:p>
        </p:txBody>
      </p:sp>
      <p:pic>
        <p:nvPicPr>
          <p:cNvPr id="6" name="Picture 5">
            <a:extLst>
              <a:ext uri="{FF2B5EF4-FFF2-40B4-BE49-F238E27FC236}">
                <a16:creationId xmlns:a16="http://schemas.microsoft.com/office/drawing/2014/main" id="{0D3D336D-5511-C2DF-2BD2-046F98FA11A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406991" y="3545350"/>
            <a:ext cx="5418885" cy="3048122"/>
          </a:xfrm>
          <a:prstGeom prst="rect">
            <a:avLst/>
          </a:prstGeom>
        </p:spPr>
      </p:pic>
      <p:cxnSp>
        <p:nvCxnSpPr>
          <p:cNvPr id="20" name="Connector: Curved 19">
            <a:extLst>
              <a:ext uri="{FF2B5EF4-FFF2-40B4-BE49-F238E27FC236}">
                <a16:creationId xmlns:a16="http://schemas.microsoft.com/office/drawing/2014/main" id="{4F31C330-739E-ABB0-4797-8A1ED013C28D}"/>
              </a:ext>
            </a:extLst>
          </p:cNvPr>
          <p:cNvCxnSpPr>
            <a:cxnSpLocks/>
            <a:stCxn id="104" idx="1"/>
            <a:endCxn id="6" idx="3"/>
          </p:cNvCxnSpPr>
          <p:nvPr/>
        </p:nvCxnSpPr>
        <p:spPr>
          <a:xfrm rot="10800000" flipV="1">
            <a:off x="8825877" y="5069410"/>
            <a:ext cx="1127819" cy="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961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right)">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FFF43E38-3F91-16B2-44C7-918FD5C0E91E}"/>
              </a:ext>
            </a:extLst>
          </p:cNvPr>
          <p:cNvSpPr/>
          <p:nvPr/>
        </p:nvSpPr>
        <p:spPr>
          <a:xfrm>
            <a:off x="4987432" y="1512070"/>
            <a:ext cx="2258005" cy="8120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1764463"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sp>
        <p:nvSpPr>
          <p:cNvPr id="50" name="Rectangle 49">
            <a:extLst>
              <a:ext uri="{FF2B5EF4-FFF2-40B4-BE49-F238E27FC236}">
                <a16:creationId xmlns:a16="http://schemas.microsoft.com/office/drawing/2014/main" id="{1AAC8A0C-77BB-2BFF-14D4-5652B25E5289}"/>
              </a:ext>
            </a:extLst>
          </p:cNvPr>
          <p:cNvSpPr/>
          <p:nvPr/>
        </p:nvSpPr>
        <p:spPr>
          <a:xfrm>
            <a:off x="-3421148"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4697594"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339564" y="805437"/>
            <a:ext cx="619151" cy="208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flipH="1" flipV="1">
            <a:off x="3551327" y="-1024856"/>
            <a:ext cx="28182" cy="5102034"/>
          </a:xfrm>
          <a:prstGeom prst="curvedConnector5">
            <a:avLst>
              <a:gd name="adj1" fmla="val -811156"/>
              <a:gd name="adj2" fmla="val 47197"/>
              <a:gd name="adj3" fmla="val 9111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829997" y="-689122"/>
            <a:ext cx="615024" cy="507377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1094206" y="41653"/>
            <a:ext cx="610008" cy="36072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3722746" y="1528820"/>
            <a:ext cx="1574721" cy="372201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a:stCxn id="46" idx="3"/>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5958410" y="4177188"/>
            <a:ext cx="2324031" cy="70630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lumMod val="65000"/>
                  </a:schemeClr>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a:stCxn id="46" idx="3"/>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A40C7C7-8EAB-633D-E633-2A5976E28BD8}"/>
              </a:ext>
            </a:extLst>
          </p:cNvPr>
          <p:cNvSpPr/>
          <p:nvPr/>
        </p:nvSpPr>
        <p:spPr>
          <a:xfrm>
            <a:off x="-3421148" y="2617607"/>
            <a:ext cx="1187854" cy="41231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a:t>
            </a:r>
          </a:p>
        </p:txBody>
      </p:sp>
      <p:sp>
        <p:nvSpPr>
          <p:cNvPr id="71" name="Rectangle 70">
            <a:extLst>
              <a:ext uri="{FF2B5EF4-FFF2-40B4-BE49-F238E27FC236}">
                <a16:creationId xmlns:a16="http://schemas.microsoft.com/office/drawing/2014/main" id="{977B39B6-698B-0366-C9F6-8816861FA54A}"/>
              </a:ext>
            </a:extLst>
          </p:cNvPr>
          <p:cNvSpPr/>
          <p:nvPr/>
        </p:nvSpPr>
        <p:spPr>
          <a:xfrm>
            <a:off x="5247902" y="2590784"/>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Scale</a:t>
            </a:r>
          </a:p>
        </p:txBody>
      </p:sp>
      <p:cxnSp>
        <p:nvCxnSpPr>
          <p:cNvPr id="72" name="Connector: Curved 71">
            <a:extLst>
              <a:ext uri="{FF2B5EF4-FFF2-40B4-BE49-F238E27FC236}">
                <a16:creationId xmlns:a16="http://schemas.microsoft.com/office/drawing/2014/main" id="{A50537A2-9BE7-1C69-6B7E-D6B1533E59CA}"/>
              </a:ext>
            </a:extLst>
          </p:cNvPr>
          <p:cNvCxnSpPr>
            <a:cxnSpLocks/>
            <a:stCxn id="49" idx="2"/>
            <a:endCxn id="70" idx="0"/>
          </p:cNvCxnSpPr>
          <p:nvPr/>
        </p:nvCxnSpPr>
        <p:spPr>
          <a:xfrm rot="5400000">
            <a:off x="1497854" y="-2000975"/>
            <a:ext cx="293507" cy="89436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CA2F5568-6D62-2A14-3759-2C4AAFB7F673}"/>
              </a:ext>
            </a:extLst>
          </p:cNvPr>
          <p:cNvCxnSpPr>
            <a:cxnSpLocks/>
            <a:stCxn id="49" idx="2"/>
            <a:endCxn id="80" idx="0"/>
          </p:cNvCxnSpPr>
          <p:nvPr/>
        </p:nvCxnSpPr>
        <p:spPr>
          <a:xfrm rot="5400000">
            <a:off x="2086233" y="-1392848"/>
            <a:ext cx="313255" cy="774715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02E3C19-F20A-EB3F-394A-3DC551C3E4CF}"/>
              </a:ext>
            </a:extLst>
          </p:cNvPr>
          <p:cNvSpPr/>
          <p:nvPr/>
        </p:nvSpPr>
        <p:spPr>
          <a:xfrm>
            <a:off x="-2233293" y="2637355"/>
            <a:ext cx="1205154" cy="41831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Subtract</a:t>
            </a:r>
          </a:p>
        </p:txBody>
      </p:sp>
      <p:cxnSp>
        <p:nvCxnSpPr>
          <p:cNvPr id="84" name="Connector: Curved 83">
            <a:extLst>
              <a:ext uri="{FF2B5EF4-FFF2-40B4-BE49-F238E27FC236}">
                <a16:creationId xmlns:a16="http://schemas.microsoft.com/office/drawing/2014/main" id="{9311FF44-97FF-D446-E288-77F5280F7D73}"/>
              </a:ext>
            </a:extLst>
          </p:cNvPr>
          <p:cNvCxnSpPr>
            <a:cxnSpLocks/>
            <a:stCxn id="49" idx="2"/>
            <a:endCxn id="71" idx="0"/>
          </p:cNvCxnSpPr>
          <p:nvPr/>
        </p:nvCxnSpPr>
        <p:spPr>
          <a:xfrm rot="5400000">
            <a:off x="5977766" y="2452115"/>
            <a:ext cx="266684" cy="1065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B5D2CC61-2775-11CE-0B8E-528C7EE9BDB6}"/>
              </a:ext>
            </a:extLst>
          </p:cNvPr>
          <p:cNvCxnSpPr>
            <a:cxnSpLocks/>
            <a:stCxn id="70" idx="2"/>
          </p:cNvCxnSpPr>
          <p:nvPr/>
        </p:nvCxnSpPr>
        <p:spPr>
          <a:xfrm rot="16200000" flipH="1">
            <a:off x="-3383358" y="3586056"/>
            <a:ext cx="1141405" cy="2913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56030E22-CBC1-C9AB-4FD0-9A465E9B1EC9}"/>
              </a:ext>
            </a:extLst>
          </p:cNvPr>
          <p:cNvCxnSpPr>
            <a:cxnSpLocks/>
            <a:stCxn id="80" idx="2"/>
          </p:cNvCxnSpPr>
          <p:nvPr/>
        </p:nvCxnSpPr>
        <p:spPr>
          <a:xfrm rot="5400000">
            <a:off x="-2772229" y="3029812"/>
            <a:ext cx="1115652" cy="1167374"/>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AA6E07FF-0483-52AA-3D07-8A2DF0942489}"/>
              </a:ext>
            </a:extLst>
          </p:cNvPr>
          <p:cNvCxnSpPr>
            <a:cxnSpLocks/>
            <a:stCxn id="71" idx="2"/>
            <a:endCxn id="104" idx="0"/>
          </p:cNvCxnSpPr>
          <p:nvPr/>
        </p:nvCxnSpPr>
        <p:spPr>
          <a:xfrm rot="16200000" flipH="1">
            <a:off x="7750093" y="1542023"/>
            <a:ext cx="1406512" cy="4695137"/>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7F5A8D3C-704C-24DA-D5EE-26D5CC85EAA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257" t="17412" r="17412" b="17257"/>
          <a:stretch/>
        </p:blipFill>
        <p:spPr>
          <a:xfrm>
            <a:off x="9953695" y="4592848"/>
            <a:ext cx="1694446" cy="953126"/>
          </a:xfrm>
          <a:prstGeom prst="rect">
            <a:avLst/>
          </a:prstGeom>
        </p:spPr>
      </p:pic>
      <p:cxnSp>
        <p:nvCxnSpPr>
          <p:cNvPr id="25" name="Connector: Curved 24">
            <a:extLst>
              <a:ext uri="{FF2B5EF4-FFF2-40B4-BE49-F238E27FC236}">
                <a16:creationId xmlns:a16="http://schemas.microsoft.com/office/drawing/2014/main" id="{8BBEB5CA-A944-8D8A-3158-C2DBB4C7EF97}"/>
              </a:ext>
            </a:extLst>
          </p:cNvPr>
          <p:cNvCxnSpPr>
            <a:cxnSpLocks/>
            <a:stCxn id="70" idx="2"/>
          </p:cNvCxnSpPr>
          <p:nvPr/>
        </p:nvCxnSpPr>
        <p:spPr>
          <a:xfrm rot="5400000">
            <a:off x="-3403942" y="3600467"/>
            <a:ext cx="1147268" cy="617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7896921C-C108-DB2B-D44F-43D4227E7A08}"/>
              </a:ext>
            </a:extLst>
          </p:cNvPr>
          <p:cNvCxnSpPr>
            <a:cxnSpLocks/>
            <a:stCxn id="80" idx="2"/>
          </p:cNvCxnSpPr>
          <p:nvPr/>
        </p:nvCxnSpPr>
        <p:spPr>
          <a:xfrm rot="5400000">
            <a:off x="-2792812" y="3015091"/>
            <a:ext cx="1121515" cy="120267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3403FCF9-A5FE-774F-C2E2-C2BD7F0AEC4D}"/>
              </a:ext>
            </a:extLst>
          </p:cNvPr>
          <p:cNvSpPr/>
          <p:nvPr/>
        </p:nvSpPr>
        <p:spPr>
          <a:xfrm>
            <a:off x="9953694" y="4590738"/>
            <a:ext cx="1665941" cy="939522"/>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Scalar operation changes the length of vectors by multiplying a vector with a positive number. Also, this operation can change the direction to the opposite by multiplying with a negative number.</a:t>
            </a:r>
          </a:p>
        </p:txBody>
      </p:sp>
      <p:pic>
        <p:nvPicPr>
          <p:cNvPr id="6" name="Picture 5">
            <a:extLst>
              <a:ext uri="{FF2B5EF4-FFF2-40B4-BE49-F238E27FC236}">
                <a16:creationId xmlns:a16="http://schemas.microsoft.com/office/drawing/2014/main" id="{0D3D336D-5511-C2DF-2BD2-046F98FA11AD}"/>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6671070" y="7559953"/>
            <a:ext cx="2154806" cy="1212078"/>
          </a:xfrm>
          <a:prstGeom prst="rect">
            <a:avLst/>
          </a:prstGeom>
        </p:spPr>
      </p:pic>
      <p:cxnSp>
        <p:nvCxnSpPr>
          <p:cNvPr id="20" name="Connector: Curved 19">
            <a:extLst>
              <a:ext uri="{FF2B5EF4-FFF2-40B4-BE49-F238E27FC236}">
                <a16:creationId xmlns:a16="http://schemas.microsoft.com/office/drawing/2014/main" id="{4F31C330-739E-ABB0-4797-8A1ED013C28D}"/>
              </a:ext>
            </a:extLst>
          </p:cNvPr>
          <p:cNvCxnSpPr>
            <a:cxnSpLocks/>
            <a:stCxn id="104" idx="1"/>
            <a:endCxn id="6" idx="3"/>
          </p:cNvCxnSpPr>
          <p:nvPr/>
        </p:nvCxnSpPr>
        <p:spPr>
          <a:xfrm rot="10800000" flipV="1">
            <a:off x="8825877" y="5069410"/>
            <a:ext cx="1127819" cy="309658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E515A1A-D5DA-832F-4EFE-C809F1C4DF3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406992" y="3545350"/>
            <a:ext cx="5418883" cy="3048122"/>
          </a:xfrm>
          <a:prstGeom prst="rect">
            <a:avLst/>
          </a:prstGeom>
        </p:spPr>
      </p:pic>
      <p:cxnSp>
        <p:nvCxnSpPr>
          <p:cNvPr id="11" name="Connector: Curved 10">
            <a:extLst>
              <a:ext uri="{FF2B5EF4-FFF2-40B4-BE49-F238E27FC236}">
                <a16:creationId xmlns:a16="http://schemas.microsoft.com/office/drawing/2014/main" id="{642BC375-2669-2338-120D-D6E923B91BF7}"/>
              </a:ext>
            </a:extLst>
          </p:cNvPr>
          <p:cNvCxnSpPr>
            <a:cxnSpLocks/>
            <a:stCxn id="92" idx="1"/>
            <a:endCxn id="10" idx="3"/>
          </p:cNvCxnSpPr>
          <p:nvPr/>
        </p:nvCxnSpPr>
        <p:spPr>
          <a:xfrm rot="10800000" flipV="1">
            <a:off x="8825876" y="5060499"/>
            <a:ext cx="1127818" cy="8912"/>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142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FFF43E38-3F91-16B2-44C7-918FD5C0E91E}"/>
              </a:ext>
            </a:extLst>
          </p:cNvPr>
          <p:cNvSpPr/>
          <p:nvPr/>
        </p:nvSpPr>
        <p:spPr>
          <a:xfrm>
            <a:off x="4987432" y="1512070"/>
            <a:ext cx="2258005" cy="8120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1764463"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sp>
        <p:nvSpPr>
          <p:cNvPr id="50" name="Rectangle 49">
            <a:extLst>
              <a:ext uri="{FF2B5EF4-FFF2-40B4-BE49-F238E27FC236}">
                <a16:creationId xmlns:a16="http://schemas.microsoft.com/office/drawing/2014/main" id="{1AAC8A0C-77BB-2BFF-14D4-5652B25E5289}"/>
              </a:ext>
            </a:extLst>
          </p:cNvPr>
          <p:cNvSpPr/>
          <p:nvPr/>
        </p:nvSpPr>
        <p:spPr>
          <a:xfrm>
            <a:off x="-3421148"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4697594" y="2155276"/>
            <a:ext cx="1276446"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339564" y="805437"/>
            <a:ext cx="619151" cy="208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flipH="1" flipV="1">
            <a:off x="3551327" y="-1024856"/>
            <a:ext cx="28182" cy="5102034"/>
          </a:xfrm>
          <a:prstGeom prst="curvedConnector5">
            <a:avLst>
              <a:gd name="adj1" fmla="val -811156"/>
              <a:gd name="adj2" fmla="val 47197"/>
              <a:gd name="adj3" fmla="val 91115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1829997" y="-689122"/>
            <a:ext cx="615024" cy="507377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1094206" y="41653"/>
            <a:ext cx="610008" cy="36072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3722746" y="1528820"/>
            <a:ext cx="1574721" cy="372201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a:stCxn id="46" idx="3"/>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5958410" y="4177188"/>
            <a:ext cx="2324031" cy="70630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lumMod val="65000"/>
                  </a:schemeClr>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a:stCxn id="46" idx="3"/>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A40C7C7-8EAB-633D-E633-2A5976E28BD8}"/>
              </a:ext>
            </a:extLst>
          </p:cNvPr>
          <p:cNvSpPr/>
          <p:nvPr/>
        </p:nvSpPr>
        <p:spPr>
          <a:xfrm>
            <a:off x="-3421148" y="2617607"/>
            <a:ext cx="1187854" cy="41231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a:t>
            </a:r>
          </a:p>
        </p:txBody>
      </p:sp>
      <p:sp>
        <p:nvSpPr>
          <p:cNvPr id="71" name="Rectangle 70">
            <a:extLst>
              <a:ext uri="{FF2B5EF4-FFF2-40B4-BE49-F238E27FC236}">
                <a16:creationId xmlns:a16="http://schemas.microsoft.com/office/drawing/2014/main" id="{977B39B6-698B-0366-C9F6-8816861FA54A}"/>
              </a:ext>
            </a:extLst>
          </p:cNvPr>
          <p:cNvSpPr/>
          <p:nvPr/>
        </p:nvSpPr>
        <p:spPr>
          <a:xfrm>
            <a:off x="5247902" y="2590784"/>
            <a:ext cx="1715757" cy="59555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Scale</a:t>
            </a:r>
          </a:p>
        </p:txBody>
      </p:sp>
      <p:cxnSp>
        <p:nvCxnSpPr>
          <p:cNvPr id="72" name="Connector: Curved 71">
            <a:extLst>
              <a:ext uri="{FF2B5EF4-FFF2-40B4-BE49-F238E27FC236}">
                <a16:creationId xmlns:a16="http://schemas.microsoft.com/office/drawing/2014/main" id="{A50537A2-9BE7-1C69-6B7E-D6B1533E59CA}"/>
              </a:ext>
            </a:extLst>
          </p:cNvPr>
          <p:cNvCxnSpPr>
            <a:cxnSpLocks/>
            <a:stCxn id="49" idx="2"/>
            <a:endCxn id="70" idx="0"/>
          </p:cNvCxnSpPr>
          <p:nvPr/>
        </p:nvCxnSpPr>
        <p:spPr>
          <a:xfrm rot="5400000">
            <a:off x="1497854" y="-2000975"/>
            <a:ext cx="293507" cy="89436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CA2F5568-6D62-2A14-3759-2C4AAFB7F673}"/>
              </a:ext>
            </a:extLst>
          </p:cNvPr>
          <p:cNvCxnSpPr>
            <a:cxnSpLocks/>
            <a:stCxn id="49" idx="2"/>
            <a:endCxn id="80" idx="0"/>
          </p:cNvCxnSpPr>
          <p:nvPr/>
        </p:nvCxnSpPr>
        <p:spPr>
          <a:xfrm rot="5400000">
            <a:off x="2086233" y="-1392848"/>
            <a:ext cx="313255" cy="774715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02E3C19-F20A-EB3F-394A-3DC551C3E4CF}"/>
              </a:ext>
            </a:extLst>
          </p:cNvPr>
          <p:cNvSpPr/>
          <p:nvPr/>
        </p:nvSpPr>
        <p:spPr>
          <a:xfrm>
            <a:off x="-2233293" y="2637355"/>
            <a:ext cx="1205154" cy="41831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Subtract</a:t>
            </a:r>
          </a:p>
        </p:txBody>
      </p:sp>
      <p:cxnSp>
        <p:nvCxnSpPr>
          <p:cNvPr id="84" name="Connector: Curved 83">
            <a:extLst>
              <a:ext uri="{FF2B5EF4-FFF2-40B4-BE49-F238E27FC236}">
                <a16:creationId xmlns:a16="http://schemas.microsoft.com/office/drawing/2014/main" id="{9311FF44-97FF-D446-E288-77F5280F7D73}"/>
              </a:ext>
            </a:extLst>
          </p:cNvPr>
          <p:cNvCxnSpPr>
            <a:cxnSpLocks/>
            <a:stCxn id="49" idx="2"/>
            <a:endCxn id="71" idx="0"/>
          </p:cNvCxnSpPr>
          <p:nvPr/>
        </p:nvCxnSpPr>
        <p:spPr>
          <a:xfrm rot="5400000">
            <a:off x="5977766" y="2452115"/>
            <a:ext cx="266684" cy="1065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B5D2CC61-2775-11CE-0B8E-528C7EE9BDB6}"/>
              </a:ext>
            </a:extLst>
          </p:cNvPr>
          <p:cNvCxnSpPr>
            <a:cxnSpLocks/>
            <a:stCxn id="70" idx="2"/>
          </p:cNvCxnSpPr>
          <p:nvPr/>
        </p:nvCxnSpPr>
        <p:spPr>
          <a:xfrm rot="16200000" flipH="1">
            <a:off x="-3383358" y="3586056"/>
            <a:ext cx="1141405" cy="2913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56030E22-CBC1-C9AB-4FD0-9A465E9B1EC9}"/>
              </a:ext>
            </a:extLst>
          </p:cNvPr>
          <p:cNvCxnSpPr>
            <a:cxnSpLocks/>
            <a:stCxn id="80" idx="2"/>
          </p:cNvCxnSpPr>
          <p:nvPr/>
        </p:nvCxnSpPr>
        <p:spPr>
          <a:xfrm rot="5400000">
            <a:off x="-2772229" y="3029812"/>
            <a:ext cx="1115652" cy="1167374"/>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AA6E07FF-0483-52AA-3D07-8A2DF0942489}"/>
              </a:ext>
            </a:extLst>
          </p:cNvPr>
          <p:cNvCxnSpPr>
            <a:cxnSpLocks/>
            <a:stCxn id="71" idx="2"/>
            <a:endCxn id="104" idx="0"/>
          </p:cNvCxnSpPr>
          <p:nvPr/>
        </p:nvCxnSpPr>
        <p:spPr>
          <a:xfrm rot="16200000" flipH="1">
            <a:off x="7750093" y="1542023"/>
            <a:ext cx="1406512" cy="4695137"/>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7F5A8D3C-704C-24DA-D5EE-26D5CC85EAA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257" t="17412" r="17412" b="17257"/>
          <a:stretch/>
        </p:blipFill>
        <p:spPr>
          <a:xfrm>
            <a:off x="9953695" y="4592848"/>
            <a:ext cx="1694446" cy="953126"/>
          </a:xfrm>
          <a:prstGeom prst="rect">
            <a:avLst/>
          </a:prstGeom>
        </p:spPr>
      </p:pic>
      <p:cxnSp>
        <p:nvCxnSpPr>
          <p:cNvPr id="25" name="Connector: Curved 24">
            <a:extLst>
              <a:ext uri="{FF2B5EF4-FFF2-40B4-BE49-F238E27FC236}">
                <a16:creationId xmlns:a16="http://schemas.microsoft.com/office/drawing/2014/main" id="{8BBEB5CA-A944-8D8A-3158-C2DBB4C7EF97}"/>
              </a:ext>
            </a:extLst>
          </p:cNvPr>
          <p:cNvCxnSpPr>
            <a:cxnSpLocks/>
            <a:stCxn id="70" idx="2"/>
          </p:cNvCxnSpPr>
          <p:nvPr/>
        </p:nvCxnSpPr>
        <p:spPr>
          <a:xfrm rot="5400000">
            <a:off x="-3403942" y="3600467"/>
            <a:ext cx="1147268" cy="617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7896921C-C108-DB2B-D44F-43D4227E7A08}"/>
              </a:ext>
            </a:extLst>
          </p:cNvPr>
          <p:cNvCxnSpPr>
            <a:cxnSpLocks/>
            <a:stCxn id="80" idx="2"/>
          </p:cNvCxnSpPr>
          <p:nvPr/>
        </p:nvCxnSpPr>
        <p:spPr>
          <a:xfrm rot="5400000">
            <a:off x="-2792812" y="3015091"/>
            <a:ext cx="1121515" cy="120267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3403FCF9-A5FE-774F-C2E2-C2BD7F0AEC4D}"/>
              </a:ext>
            </a:extLst>
          </p:cNvPr>
          <p:cNvSpPr/>
          <p:nvPr/>
        </p:nvSpPr>
        <p:spPr>
          <a:xfrm>
            <a:off x="9953694" y="4590738"/>
            <a:ext cx="1665941" cy="939522"/>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Scalar operation changes the length of vectors by multiplying a vector with a positive number. Also, this operation can change the direction to the opposite by multiplying with a negative number.</a:t>
            </a:r>
          </a:p>
        </p:txBody>
      </p:sp>
      <p:pic>
        <p:nvPicPr>
          <p:cNvPr id="6" name="Picture 5">
            <a:extLst>
              <a:ext uri="{FF2B5EF4-FFF2-40B4-BE49-F238E27FC236}">
                <a16:creationId xmlns:a16="http://schemas.microsoft.com/office/drawing/2014/main" id="{0D3D336D-5511-C2DF-2BD2-046F98FA11AD}"/>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6671070" y="7559953"/>
            <a:ext cx="2154806" cy="1212078"/>
          </a:xfrm>
          <a:prstGeom prst="rect">
            <a:avLst/>
          </a:prstGeom>
        </p:spPr>
      </p:pic>
      <p:cxnSp>
        <p:nvCxnSpPr>
          <p:cNvPr id="20" name="Connector: Curved 19">
            <a:extLst>
              <a:ext uri="{FF2B5EF4-FFF2-40B4-BE49-F238E27FC236}">
                <a16:creationId xmlns:a16="http://schemas.microsoft.com/office/drawing/2014/main" id="{4F31C330-739E-ABB0-4797-8A1ED013C28D}"/>
              </a:ext>
            </a:extLst>
          </p:cNvPr>
          <p:cNvCxnSpPr>
            <a:cxnSpLocks/>
            <a:stCxn id="104" idx="1"/>
            <a:endCxn id="6" idx="3"/>
          </p:cNvCxnSpPr>
          <p:nvPr/>
        </p:nvCxnSpPr>
        <p:spPr>
          <a:xfrm rot="10800000" flipV="1">
            <a:off x="8825877" y="5069410"/>
            <a:ext cx="1127819" cy="309658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E515A1A-D5DA-832F-4EFE-C809F1C4DF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p:blipFill>
        <p:spPr>
          <a:xfrm>
            <a:off x="6671070" y="7559953"/>
            <a:ext cx="2154805" cy="1212078"/>
          </a:xfrm>
          <a:prstGeom prst="rect">
            <a:avLst/>
          </a:prstGeom>
        </p:spPr>
      </p:pic>
      <p:cxnSp>
        <p:nvCxnSpPr>
          <p:cNvPr id="11" name="Connector: Curved 10">
            <a:extLst>
              <a:ext uri="{FF2B5EF4-FFF2-40B4-BE49-F238E27FC236}">
                <a16:creationId xmlns:a16="http://schemas.microsoft.com/office/drawing/2014/main" id="{642BC375-2669-2338-120D-D6E923B91BF7}"/>
              </a:ext>
            </a:extLst>
          </p:cNvPr>
          <p:cNvCxnSpPr>
            <a:cxnSpLocks/>
            <a:stCxn id="92" idx="1"/>
            <a:endCxn id="10" idx="3"/>
          </p:cNvCxnSpPr>
          <p:nvPr/>
        </p:nvCxnSpPr>
        <p:spPr>
          <a:xfrm rot="10800000" flipV="1">
            <a:off x="8825876" y="5060498"/>
            <a:ext cx="1127819" cy="310549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587ADA9-6889-5961-BA4F-FAB02D16250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406992" y="3545350"/>
            <a:ext cx="5418883" cy="3048122"/>
          </a:xfrm>
          <a:prstGeom prst="rect">
            <a:avLst/>
          </a:prstGeom>
        </p:spPr>
      </p:pic>
      <p:cxnSp>
        <p:nvCxnSpPr>
          <p:cNvPr id="15" name="Connector: Curved 14">
            <a:extLst>
              <a:ext uri="{FF2B5EF4-FFF2-40B4-BE49-F238E27FC236}">
                <a16:creationId xmlns:a16="http://schemas.microsoft.com/office/drawing/2014/main" id="{C0A3E4CB-5110-CE3E-E230-2102A3027FF9}"/>
              </a:ext>
            </a:extLst>
          </p:cNvPr>
          <p:cNvCxnSpPr>
            <a:cxnSpLocks/>
            <a:stCxn id="92" idx="1"/>
            <a:endCxn id="13" idx="3"/>
          </p:cNvCxnSpPr>
          <p:nvPr/>
        </p:nvCxnSpPr>
        <p:spPr>
          <a:xfrm rot="10800000" flipV="1">
            <a:off x="8825876" y="5060499"/>
            <a:ext cx="1127818" cy="8912"/>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348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80395BCA-E627-AB16-85BA-BADFD1772AFA}"/>
              </a:ext>
            </a:extLst>
          </p:cNvPr>
          <p:cNvSpPr/>
          <p:nvPr/>
        </p:nvSpPr>
        <p:spPr>
          <a:xfrm>
            <a:off x="4987429" y="1521595"/>
            <a:ext cx="2258005" cy="8120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 Length</a:t>
            </a:r>
          </a:p>
        </p:txBody>
      </p:sp>
      <p:sp>
        <p:nvSpPr>
          <p:cNvPr id="49" name="Rectangle 48">
            <a:extLst>
              <a:ext uri="{FF2B5EF4-FFF2-40B4-BE49-F238E27FC236}">
                <a16:creationId xmlns:a16="http://schemas.microsoft.com/office/drawing/2014/main" id="{FFF43E38-3F91-16B2-44C7-918FD5C0E91E}"/>
              </a:ext>
            </a:extLst>
          </p:cNvPr>
          <p:cNvSpPr/>
          <p:nvPr/>
        </p:nvSpPr>
        <p:spPr>
          <a:xfrm>
            <a:off x="-2041322" y="2150260"/>
            <a:ext cx="1518770" cy="46349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3421148"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sp>
        <p:nvSpPr>
          <p:cNvPr id="50" name="Rectangle 49">
            <a:extLst>
              <a:ext uri="{FF2B5EF4-FFF2-40B4-BE49-F238E27FC236}">
                <a16:creationId xmlns:a16="http://schemas.microsoft.com/office/drawing/2014/main" id="{1AAC8A0C-77BB-2BFF-14D4-5652B25E5289}"/>
              </a:ext>
            </a:extLst>
          </p:cNvPr>
          <p:cNvSpPr/>
          <p:nvPr/>
        </p:nvSpPr>
        <p:spPr>
          <a:xfrm>
            <a:off x="-5077833"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1167906" y="-22905"/>
            <a:ext cx="619151" cy="37454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a:off x="-438772" y="697087"/>
            <a:ext cx="610008" cy="229633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flipH="1" flipV="1">
            <a:off x="3556087" y="-1020092"/>
            <a:ext cx="18657" cy="5102031"/>
          </a:xfrm>
          <a:prstGeom prst="curvedConnector5">
            <a:avLst>
              <a:gd name="adj1" fmla="val -1225277"/>
              <a:gd name="adj2" fmla="val 47197"/>
              <a:gd name="adj3" fmla="val 132527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1922549" y="-786690"/>
            <a:ext cx="610008" cy="52638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57A5196-57AE-6AB1-B810-A8E24A3D1F0F}"/>
              </a:ext>
            </a:extLst>
          </p:cNvPr>
          <p:cNvCxnSpPr>
            <a:cxnSpLocks/>
            <a:stCxn id="48" idx="2"/>
            <a:endCxn id="46" idx="0"/>
          </p:cNvCxnSpPr>
          <p:nvPr/>
        </p:nvCxnSpPr>
        <p:spPr>
          <a:xfrm rot="5400000">
            <a:off x="-4551089" y="2357162"/>
            <a:ext cx="1574721" cy="2065330"/>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a:stCxn id="46" idx="3"/>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A4CBB1-8CE4-BDFF-E8ED-5E5A26C16FF4}"/>
              </a:ext>
            </a:extLst>
          </p:cNvPr>
          <p:cNvSpPr/>
          <p:nvPr/>
        </p:nvSpPr>
        <p:spPr>
          <a:xfrm>
            <a:off x="-5958410" y="4177188"/>
            <a:ext cx="2324031" cy="70630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lumMod val="65000"/>
                  </a:schemeClr>
                </a:solidFill>
              </a:rPr>
              <a:t>It is an ordered list of numbers, considered a point in the coordinate system without a position. Each vector has a length and a direction. There are many types of vectors, 2-dimensional and 3-dimensional are the common types.</a:t>
            </a:r>
          </a:p>
        </p:txBody>
      </p: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a:stCxn id="46" idx="3"/>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a:stCxn id="46" idx="3"/>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A40C7C7-8EAB-633D-E633-2A5976E28BD8}"/>
              </a:ext>
            </a:extLst>
          </p:cNvPr>
          <p:cNvSpPr/>
          <p:nvPr/>
        </p:nvSpPr>
        <p:spPr>
          <a:xfrm>
            <a:off x="-3421148" y="2617607"/>
            <a:ext cx="1187854" cy="41231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a:t>
            </a:r>
          </a:p>
        </p:txBody>
      </p:sp>
      <p:sp>
        <p:nvSpPr>
          <p:cNvPr id="71" name="Rectangle 70">
            <a:extLst>
              <a:ext uri="{FF2B5EF4-FFF2-40B4-BE49-F238E27FC236}">
                <a16:creationId xmlns:a16="http://schemas.microsoft.com/office/drawing/2014/main" id="{977B39B6-698B-0366-C9F6-8816861FA54A}"/>
              </a:ext>
            </a:extLst>
          </p:cNvPr>
          <p:cNvSpPr/>
          <p:nvPr/>
        </p:nvSpPr>
        <p:spPr>
          <a:xfrm>
            <a:off x="-2951061" y="2590784"/>
            <a:ext cx="1355648" cy="47055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Scale</a:t>
            </a:r>
          </a:p>
        </p:txBody>
      </p:sp>
      <p:cxnSp>
        <p:nvCxnSpPr>
          <p:cNvPr id="72" name="Connector: Curved 71">
            <a:extLst>
              <a:ext uri="{FF2B5EF4-FFF2-40B4-BE49-F238E27FC236}">
                <a16:creationId xmlns:a16="http://schemas.microsoft.com/office/drawing/2014/main" id="{A50537A2-9BE7-1C69-6B7E-D6B1533E59CA}"/>
              </a:ext>
            </a:extLst>
          </p:cNvPr>
          <p:cNvCxnSpPr>
            <a:cxnSpLocks/>
            <a:stCxn id="49" idx="2"/>
            <a:endCxn id="70" idx="0"/>
          </p:cNvCxnSpPr>
          <p:nvPr/>
        </p:nvCxnSpPr>
        <p:spPr>
          <a:xfrm rot="5400000">
            <a:off x="-2056503" y="1843041"/>
            <a:ext cx="3848" cy="154528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CA2F5568-6D62-2A14-3759-2C4AAFB7F673}"/>
              </a:ext>
            </a:extLst>
          </p:cNvPr>
          <p:cNvCxnSpPr>
            <a:cxnSpLocks/>
            <a:stCxn id="49" idx="2"/>
            <a:endCxn id="80" idx="0"/>
          </p:cNvCxnSpPr>
          <p:nvPr/>
        </p:nvCxnSpPr>
        <p:spPr>
          <a:xfrm rot="5400000">
            <a:off x="-1468124" y="2451168"/>
            <a:ext cx="23596" cy="34877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02E3C19-F20A-EB3F-394A-3DC551C3E4CF}"/>
              </a:ext>
            </a:extLst>
          </p:cNvPr>
          <p:cNvSpPr/>
          <p:nvPr/>
        </p:nvSpPr>
        <p:spPr>
          <a:xfrm>
            <a:off x="-2233293" y="2637355"/>
            <a:ext cx="1205154" cy="41831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Subtract</a:t>
            </a:r>
          </a:p>
        </p:txBody>
      </p:sp>
      <p:cxnSp>
        <p:nvCxnSpPr>
          <p:cNvPr id="84" name="Connector: Curved 83">
            <a:extLst>
              <a:ext uri="{FF2B5EF4-FFF2-40B4-BE49-F238E27FC236}">
                <a16:creationId xmlns:a16="http://schemas.microsoft.com/office/drawing/2014/main" id="{9311FF44-97FF-D446-E288-77F5280F7D73}"/>
              </a:ext>
            </a:extLst>
          </p:cNvPr>
          <p:cNvCxnSpPr>
            <a:cxnSpLocks/>
            <a:stCxn id="49" idx="2"/>
            <a:endCxn id="71" idx="0"/>
          </p:cNvCxnSpPr>
          <p:nvPr/>
        </p:nvCxnSpPr>
        <p:spPr>
          <a:xfrm rot="5400000" flipH="1">
            <a:off x="-1789075" y="2106622"/>
            <a:ext cx="22975" cy="991300"/>
          </a:xfrm>
          <a:prstGeom prst="curvedConnector5">
            <a:avLst>
              <a:gd name="adj1" fmla="val -994995"/>
              <a:gd name="adj2" fmla="val 191438"/>
              <a:gd name="adj3" fmla="val 109499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B5D2CC61-2775-11CE-0B8E-528C7EE9BDB6}"/>
              </a:ext>
            </a:extLst>
          </p:cNvPr>
          <p:cNvCxnSpPr>
            <a:cxnSpLocks/>
            <a:stCxn id="70" idx="2"/>
          </p:cNvCxnSpPr>
          <p:nvPr/>
        </p:nvCxnSpPr>
        <p:spPr>
          <a:xfrm rot="16200000" flipH="1">
            <a:off x="-3383358" y="3586056"/>
            <a:ext cx="1141405" cy="2913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56030E22-CBC1-C9AB-4FD0-9A465E9B1EC9}"/>
              </a:ext>
            </a:extLst>
          </p:cNvPr>
          <p:cNvCxnSpPr>
            <a:cxnSpLocks/>
            <a:stCxn id="80" idx="2"/>
          </p:cNvCxnSpPr>
          <p:nvPr/>
        </p:nvCxnSpPr>
        <p:spPr>
          <a:xfrm rot="5400000">
            <a:off x="-2772229" y="3029812"/>
            <a:ext cx="1115652" cy="1167374"/>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AA6E07FF-0483-52AA-3D07-8A2DF0942489}"/>
              </a:ext>
            </a:extLst>
          </p:cNvPr>
          <p:cNvCxnSpPr>
            <a:cxnSpLocks/>
            <a:stCxn id="71" idx="2"/>
            <a:endCxn id="104" idx="0"/>
          </p:cNvCxnSpPr>
          <p:nvPr/>
        </p:nvCxnSpPr>
        <p:spPr>
          <a:xfrm rot="16200000" flipH="1">
            <a:off x="2181275" y="-1393174"/>
            <a:ext cx="4165130" cy="13074155"/>
          </a:xfrm>
          <a:prstGeom prst="curvedConnector3">
            <a:avLst>
              <a:gd name="adj1" fmla="val 13598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7F5A8D3C-704C-24DA-D5EE-26D5CC85EAA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257" t="17412" r="17412" b="17257"/>
          <a:stretch/>
        </p:blipFill>
        <p:spPr>
          <a:xfrm>
            <a:off x="9953695" y="7226469"/>
            <a:ext cx="1694446" cy="953126"/>
          </a:xfrm>
          <a:prstGeom prst="rect">
            <a:avLst/>
          </a:prstGeom>
        </p:spPr>
      </p:pic>
      <p:cxnSp>
        <p:nvCxnSpPr>
          <p:cNvPr id="25" name="Connector: Curved 24">
            <a:extLst>
              <a:ext uri="{FF2B5EF4-FFF2-40B4-BE49-F238E27FC236}">
                <a16:creationId xmlns:a16="http://schemas.microsoft.com/office/drawing/2014/main" id="{8BBEB5CA-A944-8D8A-3158-C2DBB4C7EF97}"/>
              </a:ext>
            </a:extLst>
          </p:cNvPr>
          <p:cNvCxnSpPr>
            <a:cxnSpLocks/>
            <a:stCxn id="70" idx="2"/>
          </p:cNvCxnSpPr>
          <p:nvPr/>
        </p:nvCxnSpPr>
        <p:spPr>
          <a:xfrm rot="5400000">
            <a:off x="-3403942" y="3600467"/>
            <a:ext cx="1147268" cy="617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7896921C-C108-DB2B-D44F-43D4227E7A08}"/>
              </a:ext>
            </a:extLst>
          </p:cNvPr>
          <p:cNvCxnSpPr>
            <a:cxnSpLocks/>
            <a:stCxn id="80" idx="2"/>
          </p:cNvCxnSpPr>
          <p:nvPr/>
        </p:nvCxnSpPr>
        <p:spPr>
          <a:xfrm rot="5400000">
            <a:off x="-2792812" y="3015091"/>
            <a:ext cx="1121515" cy="120267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3403FCF9-A5FE-774F-C2E2-C2BD7F0AEC4D}"/>
              </a:ext>
            </a:extLst>
          </p:cNvPr>
          <p:cNvSpPr/>
          <p:nvPr/>
        </p:nvSpPr>
        <p:spPr>
          <a:xfrm>
            <a:off x="9953694" y="7226469"/>
            <a:ext cx="1665941" cy="939522"/>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Scalar operation changes the length of vectors by multiplying a vector with a positive number. Also, this operation can change the direction to the opposite by multiplying with a negative number.</a:t>
            </a:r>
          </a:p>
        </p:txBody>
      </p:sp>
      <p:pic>
        <p:nvPicPr>
          <p:cNvPr id="6" name="Picture 5">
            <a:extLst>
              <a:ext uri="{FF2B5EF4-FFF2-40B4-BE49-F238E27FC236}">
                <a16:creationId xmlns:a16="http://schemas.microsoft.com/office/drawing/2014/main" id="{0D3D336D-5511-C2DF-2BD2-046F98FA11AD}"/>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6671070" y="7559953"/>
            <a:ext cx="2154806" cy="1212078"/>
          </a:xfrm>
          <a:prstGeom prst="rect">
            <a:avLst/>
          </a:prstGeom>
        </p:spPr>
      </p:pic>
      <p:cxnSp>
        <p:nvCxnSpPr>
          <p:cNvPr id="20" name="Connector: Curved 19">
            <a:extLst>
              <a:ext uri="{FF2B5EF4-FFF2-40B4-BE49-F238E27FC236}">
                <a16:creationId xmlns:a16="http://schemas.microsoft.com/office/drawing/2014/main" id="{4F31C330-739E-ABB0-4797-8A1ED013C28D}"/>
              </a:ext>
            </a:extLst>
          </p:cNvPr>
          <p:cNvCxnSpPr>
            <a:cxnSpLocks/>
            <a:stCxn id="104" idx="1"/>
            <a:endCxn id="6" idx="3"/>
          </p:cNvCxnSpPr>
          <p:nvPr/>
        </p:nvCxnSpPr>
        <p:spPr>
          <a:xfrm rot="10800000" flipV="1">
            <a:off x="8825877" y="7703032"/>
            <a:ext cx="1127819" cy="46296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E515A1A-D5DA-832F-4EFE-C809F1C4DF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p:blipFill>
        <p:spPr>
          <a:xfrm>
            <a:off x="6671070" y="7559953"/>
            <a:ext cx="2154805" cy="1212078"/>
          </a:xfrm>
          <a:prstGeom prst="rect">
            <a:avLst/>
          </a:prstGeom>
        </p:spPr>
      </p:pic>
      <p:cxnSp>
        <p:nvCxnSpPr>
          <p:cNvPr id="11" name="Connector: Curved 10">
            <a:extLst>
              <a:ext uri="{FF2B5EF4-FFF2-40B4-BE49-F238E27FC236}">
                <a16:creationId xmlns:a16="http://schemas.microsoft.com/office/drawing/2014/main" id="{642BC375-2669-2338-120D-D6E923B91BF7}"/>
              </a:ext>
            </a:extLst>
          </p:cNvPr>
          <p:cNvCxnSpPr>
            <a:cxnSpLocks/>
            <a:stCxn id="92" idx="1"/>
            <a:endCxn id="10" idx="3"/>
          </p:cNvCxnSpPr>
          <p:nvPr/>
        </p:nvCxnSpPr>
        <p:spPr>
          <a:xfrm rot="10800000" flipV="1">
            <a:off x="8825876" y="7696230"/>
            <a:ext cx="1127819" cy="46976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587ADA9-6889-5961-BA4F-FAB02D162501}"/>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6671070" y="7559953"/>
            <a:ext cx="2154805" cy="1212078"/>
          </a:xfrm>
          <a:prstGeom prst="rect">
            <a:avLst/>
          </a:prstGeom>
        </p:spPr>
      </p:pic>
      <p:cxnSp>
        <p:nvCxnSpPr>
          <p:cNvPr id="15" name="Connector: Curved 14">
            <a:extLst>
              <a:ext uri="{FF2B5EF4-FFF2-40B4-BE49-F238E27FC236}">
                <a16:creationId xmlns:a16="http://schemas.microsoft.com/office/drawing/2014/main" id="{C0A3E4CB-5110-CE3E-E230-2102A3027FF9}"/>
              </a:ext>
            </a:extLst>
          </p:cNvPr>
          <p:cNvCxnSpPr>
            <a:cxnSpLocks/>
            <a:stCxn id="92" idx="1"/>
            <a:endCxn id="13" idx="3"/>
          </p:cNvCxnSpPr>
          <p:nvPr/>
        </p:nvCxnSpPr>
        <p:spPr>
          <a:xfrm rot="10800000" flipV="1">
            <a:off x="8825876" y="7696230"/>
            <a:ext cx="1127819" cy="469762"/>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0A756652-1B53-0EF3-CEE8-849217A29617}"/>
              </a:ext>
            </a:extLst>
          </p:cNvPr>
          <p:cNvPicPr>
            <a:picLocks noChangeAspect="1"/>
          </p:cNvPicPr>
          <p:nvPr/>
        </p:nvPicPr>
        <p:blipFill rotWithShape="1">
          <a:blip r:embed="rId13">
            <a:extLst>
              <a:ext uri="{28A0092B-C50C-407E-A947-70E740481C1C}">
                <a14:useLocalDpi xmlns:a14="http://schemas.microsoft.com/office/drawing/2010/main" val="0"/>
              </a:ext>
            </a:extLst>
          </a:blip>
          <a:srcRect l="8554" t="8978" r="8978" b="8554"/>
          <a:stretch/>
        </p:blipFill>
        <p:spPr>
          <a:xfrm>
            <a:off x="3026787" y="2963244"/>
            <a:ext cx="6179287" cy="3475849"/>
          </a:xfrm>
          <a:prstGeom prst="rect">
            <a:avLst/>
          </a:prstGeom>
        </p:spPr>
      </p:pic>
      <p:cxnSp>
        <p:nvCxnSpPr>
          <p:cNvPr id="109" name="Connector: Curved 108">
            <a:extLst>
              <a:ext uri="{FF2B5EF4-FFF2-40B4-BE49-F238E27FC236}">
                <a16:creationId xmlns:a16="http://schemas.microsoft.com/office/drawing/2014/main" id="{DB3A4302-4219-5AA1-7339-C163C45E0270}"/>
              </a:ext>
            </a:extLst>
          </p:cNvPr>
          <p:cNvCxnSpPr>
            <a:cxnSpLocks/>
            <a:stCxn id="51" idx="2"/>
            <a:endCxn id="108" idx="0"/>
          </p:cNvCxnSpPr>
          <p:nvPr/>
        </p:nvCxnSpPr>
        <p:spPr>
          <a:xfrm rot="5400000">
            <a:off x="5801623" y="2648434"/>
            <a:ext cx="629619" cy="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945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fill="hold"/>
                                        <p:tgtEl>
                                          <p:spTgt spid="108"/>
                                        </p:tgtEl>
                                        <p:attrNameLst>
                                          <p:attrName>ppt_x</p:attrName>
                                        </p:attrNameLst>
                                      </p:cBhvr>
                                      <p:tavLst>
                                        <p:tav tm="0">
                                          <p:val>
                                            <p:strVal val="#ppt_x"/>
                                          </p:val>
                                        </p:tav>
                                        <p:tav tm="100000">
                                          <p:val>
                                            <p:strVal val="#ppt_x"/>
                                          </p:val>
                                        </p:tav>
                                      </p:tavLst>
                                    </p:anim>
                                    <p:anim calcmode="lin" valueType="num">
                                      <p:cBhvr additive="base">
                                        <p:cTn id="8" dur="500" fill="hold"/>
                                        <p:tgtEl>
                                          <p:spTgt spid="10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wipe(up)">
                                      <p:cBhvr>
                                        <p:cTn id="1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80395BCA-E627-AB16-85BA-BADFD1772AFA}"/>
              </a:ext>
            </a:extLst>
          </p:cNvPr>
          <p:cNvSpPr/>
          <p:nvPr/>
        </p:nvSpPr>
        <p:spPr>
          <a:xfrm>
            <a:off x="4987429" y="1521595"/>
            <a:ext cx="2258005" cy="81203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 Length</a:t>
            </a:r>
          </a:p>
        </p:txBody>
      </p:sp>
      <p:sp>
        <p:nvSpPr>
          <p:cNvPr id="49" name="Rectangle 48">
            <a:extLst>
              <a:ext uri="{FF2B5EF4-FFF2-40B4-BE49-F238E27FC236}">
                <a16:creationId xmlns:a16="http://schemas.microsoft.com/office/drawing/2014/main" id="{FFF43E38-3F91-16B2-44C7-918FD5C0E91E}"/>
              </a:ext>
            </a:extLst>
          </p:cNvPr>
          <p:cNvSpPr/>
          <p:nvPr/>
        </p:nvSpPr>
        <p:spPr>
          <a:xfrm>
            <a:off x="-2041322" y="2150260"/>
            <a:ext cx="1518770" cy="46349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3421148"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sp>
        <p:nvSpPr>
          <p:cNvPr id="50" name="Rectangle 49">
            <a:extLst>
              <a:ext uri="{FF2B5EF4-FFF2-40B4-BE49-F238E27FC236}">
                <a16:creationId xmlns:a16="http://schemas.microsoft.com/office/drawing/2014/main" id="{1AAC8A0C-77BB-2BFF-14D4-5652B25E5289}"/>
              </a:ext>
            </a:extLst>
          </p:cNvPr>
          <p:cNvSpPr/>
          <p:nvPr/>
        </p:nvSpPr>
        <p:spPr>
          <a:xfrm>
            <a:off x="-5077833" y="2150260"/>
            <a:ext cx="1656684" cy="44807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1167906" y="-22905"/>
            <a:ext cx="619151" cy="37454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a:off x="-438772" y="697087"/>
            <a:ext cx="610008" cy="229633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flipH="1" flipV="1">
            <a:off x="3556087" y="-1020092"/>
            <a:ext cx="18657" cy="5102031"/>
          </a:xfrm>
          <a:prstGeom prst="curvedConnector5">
            <a:avLst>
              <a:gd name="adj1" fmla="val -1225277"/>
              <a:gd name="adj2" fmla="val 47197"/>
              <a:gd name="adj3" fmla="val 132527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a:off x="-1922549" y="-786690"/>
            <a:ext cx="610008" cy="52638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0A756652-1B53-0EF3-CEE8-849217A2961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554" t="8978" r="8978" b="8554"/>
          <a:stretch/>
        </p:blipFill>
        <p:spPr>
          <a:xfrm>
            <a:off x="176256" y="4095130"/>
            <a:ext cx="2149976" cy="1209362"/>
          </a:xfrm>
          <a:prstGeom prst="rect">
            <a:avLst/>
          </a:prstGeom>
        </p:spPr>
      </p:pic>
      <p:cxnSp>
        <p:nvCxnSpPr>
          <p:cNvPr id="109" name="Connector: Curved 108">
            <a:extLst>
              <a:ext uri="{FF2B5EF4-FFF2-40B4-BE49-F238E27FC236}">
                <a16:creationId xmlns:a16="http://schemas.microsoft.com/office/drawing/2014/main" id="{DB3A4302-4219-5AA1-7339-C163C45E0270}"/>
              </a:ext>
            </a:extLst>
          </p:cNvPr>
          <p:cNvCxnSpPr>
            <a:cxnSpLocks/>
            <a:stCxn id="51" idx="2"/>
            <a:endCxn id="108" idx="0"/>
          </p:cNvCxnSpPr>
          <p:nvPr/>
        </p:nvCxnSpPr>
        <p:spPr>
          <a:xfrm rot="5400000">
            <a:off x="2803086" y="781783"/>
            <a:ext cx="1761505" cy="486518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D07B0BD-BC7D-DB94-7BEA-A04B5E3B672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26787" y="2963244"/>
            <a:ext cx="6179287" cy="3475849"/>
          </a:xfrm>
          <a:prstGeom prst="rect">
            <a:avLst/>
          </a:prstGeom>
        </p:spPr>
      </p:pic>
      <p:cxnSp>
        <p:nvCxnSpPr>
          <p:cNvPr id="17" name="Connector: Curved 16">
            <a:extLst>
              <a:ext uri="{FF2B5EF4-FFF2-40B4-BE49-F238E27FC236}">
                <a16:creationId xmlns:a16="http://schemas.microsoft.com/office/drawing/2014/main" id="{EF1AEFED-3651-54D4-2DD8-2091A84E87C1}"/>
              </a:ext>
            </a:extLst>
          </p:cNvPr>
          <p:cNvCxnSpPr>
            <a:cxnSpLocks/>
            <a:stCxn id="51" idx="2"/>
            <a:endCxn id="16" idx="0"/>
          </p:cNvCxnSpPr>
          <p:nvPr/>
        </p:nvCxnSpPr>
        <p:spPr>
          <a:xfrm rot="5400000">
            <a:off x="5801623" y="2648434"/>
            <a:ext cx="629619" cy="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02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EAB313-E83F-628A-F417-7595173D160A}"/>
              </a:ext>
            </a:extLst>
          </p:cNvPr>
          <p:cNvSpPr/>
          <p:nvPr/>
        </p:nvSpPr>
        <p:spPr>
          <a:xfrm>
            <a:off x="382556" y="1698169"/>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Introduction</a:t>
            </a:r>
          </a:p>
        </p:txBody>
      </p:sp>
      <p:sp>
        <p:nvSpPr>
          <p:cNvPr id="6" name="Rectangle 5">
            <a:extLst>
              <a:ext uri="{FF2B5EF4-FFF2-40B4-BE49-F238E27FC236}">
                <a16:creationId xmlns:a16="http://schemas.microsoft.com/office/drawing/2014/main" id="{DD815AC8-5CFE-09B0-FD4B-F050A5C2D902}"/>
              </a:ext>
            </a:extLst>
          </p:cNvPr>
          <p:cNvSpPr/>
          <p:nvPr/>
        </p:nvSpPr>
        <p:spPr>
          <a:xfrm>
            <a:off x="3438849" y="1698169"/>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Math</a:t>
            </a:r>
          </a:p>
        </p:txBody>
      </p:sp>
      <p:sp>
        <p:nvSpPr>
          <p:cNvPr id="8" name="Rectangle 7">
            <a:extLst>
              <a:ext uri="{FF2B5EF4-FFF2-40B4-BE49-F238E27FC236}">
                <a16:creationId xmlns:a16="http://schemas.microsoft.com/office/drawing/2014/main" id="{E09D0A7B-CBF4-6DA3-1DEA-DE1C2DC73541}"/>
              </a:ext>
            </a:extLst>
          </p:cNvPr>
          <p:cNvSpPr/>
          <p:nvPr/>
        </p:nvSpPr>
        <p:spPr>
          <a:xfrm>
            <a:off x="6495143" y="1698169"/>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Digital Graphics</a:t>
            </a:r>
          </a:p>
        </p:txBody>
      </p:sp>
      <p:cxnSp>
        <p:nvCxnSpPr>
          <p:cNvPr id="12" name="Connector: Curved 11">
            <a:extLst>
              <a:ext uri="{FF2B5EF4-FFF2-40B4-BE49-F238E27FC236}">
                <a16:creationId xmlns:a16="http://schemas.microsoft.com/office/drawing/2014/main" id="{BD88FE89-72B5-8E44-1D67-82D1F2246FE4}"/>
              </a:ext>
            </a:extLst>
          </p:cNvPr>
          <p:cNvCxnSpPr>
            <a:cxnSpLocks/>
            <a:stCxn id="3" idx="2"/>
            <a:endCxn id="4" idx="0"/>
          </p:cNvCxnSpPr>
          <p:nvPr/>
        </p:nvCxnSpPr>
        <p:spPr>
          <a:xfrm rot="5400000">
            <a:off x="3341917" y="-1055915"/>
            <a:ext cx="923727" cy="458444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3" idx="2"/>
            <a:endCxn id="6" idx="0"/>
          </p:cNvCxnSpPr>
          <p:nvPr/>
        </p:nvCxnSpPr>
        <p:spPr>
          <a:xfrm rot="5400000">
            <a:off x="4870063" y="472231"/>
            <a:ext cx="923727" cy="1528148"/>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3" idx="2"/>
            <a:endCxn id="8" idx="0"/>
          </p:cNvCxnSpPr>
          <p:nvPr/>
        </p:nvCxnSpPr>
        <p:spPr>
          <a:xfrm rot="16200000" flipH="1">
            <a:off x="6398210" y="472232"/>
            <a:ext cx="923727" cy="1528146"/>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3" idx="2"/>
            <a:endCxn id="5" idx="0"/>
          </p:cNvCxnSpPr>
          <p:nvPr/>
        </p:nvCxnSpPr>
        <p:spPr>
          <a:xfrm rot="16200000" flipH="1">
            <a:off x="7926357" y="-1055916"/>
            <a:ext cx="923726" cy="4584441"/>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blue and pink text with pink letters&#10;&#10;Description automatically generated">
            <a:extLst>
              <a:ext uri="{FF2B5EF4-FFF2-40B4-BE49-F238E27FC236}">
                <a16:creationId xmlns:a16="http://schemas.microsoft.com/office/drawing/2014/main" id="{24AE56D2-528F-CE32-7ED7-14D560CC8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102" y="2967134"/>
            <a:ext cx="6565796" cy="3455682"/>
          </a:xfrm>
          <a:prstGeom prst="rect">
            <a:avLst/>
          </a:prstGeom>
        </p:spPr>
      </p:pic>
      <p:sp>
        <p:nvSpPr>
          <p:cNvPr id="3" name="Rectangle 2">
            <a:extLst>
              <a:ext uri="{FF2B5EF4-FFF2-40B4-BE49-F238E27FC236}">
                <a16:creationId xmlns:a16="http://schemas.microsoft.com/office/drawing/2014/main" id="{7BB4BF2A-E09E-793C-77DA-3CEB50191EA8}"/>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9" name="Rectangle 8">
            <a:extLst>
              <a:ext uri="{FF2B5EF4-FFF2-40B4-BE49-F238E27FC236}">
                <a16:creationId xmlns:a16="http://schemas.microsoft.com/office/drawing/2014/main" id="{57B99151-ED7B-F99F-454E-F61B105ABE50}"/>
              </a:ext>
            </a:extLst>
          </p:cNvPr>
          <p:cNvSpPr/>
          <p:nvPr/>
        </p:nvSpPr>
        <p:spPr>
          <a:xfrm>
            <a:off x="3560990" y="-363756"/>
            <a:ext cx="5203563" cy="236284"/>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ea typeface="Tahoma" panose="020B0604030504040204" pitchFamily="34" charset="0"/>
                <a:cs typeface="Tahoma" panose="020B0604030504040204" pitchFamily="34" charset="0"/>
              </a:rPr>
              <a:t>Presented by</a:t>
            </a:r>
            <a:r>
              <a:rPr lang="en-US" sz="1100" dirty="0">
                <a:solidFill>
                  <a:schemeClr val="bg1"/>
                </a:solidFill>
                <a:ea typeface="Tahoma" panose="020B0604030504040204" pitchFamily="34" charset="0"/>
                <a:cs typeface="Tahoma" panose="020B0604030504040204" pitchFamily="34" charset="0"/>
              </a:rPr>
              <a:t> Ahmed Al-Kataby, </a:t>
            </a:r>
            <a:r>
              <a:rPr lang="en-US" sz="1100" dirty="0" err="1">
                <a:solidFill>
                  <a:schemeClr val="bg1"/>
                </a:solidFill>
                <a:ea typeface="Tahoma" panose="020B0604030504040204" pitchFamily="34" charset="0"/>
                <a:cs typeface="Tahoma" panose="020B0604030504040204" pitchFamily="34" charset="0"/>
              </a:rPr>
              <a:t>Ayham</a:t>
            </a:r>
            <a:r>
              <a:rPr lang="en-US" sz="1100" dirty="0">
                <a:solidFill>
                  <a:schemeClr val="bg1"/>
                </a:solidFill>
                <a:ea typeface="Tahoma" panose="020B0604030504040204" pitchFamily="34" charset="0"/>
                <a:cs typeface="Tahoma" panose="020B0604030504040204" pitchFamily="34" charset="0"/>
              </a:rPr>
              <a:t> Al-</a:t>
            </a:r>
            <a:r>
              <a:rPr lang="en-US" sz="1100" dirty="0" err="1">
                <a:solidFill>
                  <a:schemeClr val="bg1"/>
                </a:solidFill>
                <a:ea typeface="Tahoma" panose="020B0604030504040204" pitchFamily="34" charset="0"/>
                <a:cs typeface="Tahoma" panose="020B0604030504040204" pitchFamily="34" charset="0"/>
              </a:rPr>
              <a:t>Akhally</a:t>
            </a:r>
            <a:r>
              <a:rPr lang="en-US" sz="1100" dirty="0">
                <a:solidFill>
                  <a:schemeClr val="bg1"/>
                </a:solidFill>
                <a:ea typeface="Tahoma" panose="020B0604030504040204" pitchFamily="34" charset="0"/>
                <a:cs typeface="Tahoma" panose="020B0604030504040204" pitchFamily="34" charset="0"/>
              </a:rPr>
              <a:t> and Idris</a:t>
            </a:r>
          </a:p>
        </p:txBody>
      </p:sp>
      <p:sp>
        <p:nvSpPr>
          <p:cNvPr id="5" name="Rectangle 4">
            <a:extLst>
              <a:ext uri="{FF2B5EF4-FFF2-40B4-BE49-F238E27FC236}">
                <a16:creationId xmlns:a16="http://schemas.microsoft.com/office/drawing/2014/main" id="{BCCC16C6-0156-C01B-C5AD-C54D334BEA83}"/>
              </a:ext>
            </a:extLst>
          </p:cNvPr>
          <p:cNvSpPr/>
          <p:nvPr/>
        </p:nvSpPr>
        <p:spPr>
          <a:xfrm>
            <a:off x="9551438" y="1698168"/>
            <a:ext cx="2258006" cy="947057"/>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Video Game Dev</a:t>
            </a:r>
          </a:p>
        </p:txBody>
      </p:sp>
    </p:spTree>
    <p:extLst>
      <p:ext uri="{BB962C8B-B14F-4D97-AF65-F5344CB8AC3E}">
        <p14:creationId xmlns:p14="http://schemas.microsoft.com/office/powerpoint/2010/main" val="1950392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AAC8A0C-77BB-2BFF-14D4-5652B25E5289}"/>
              </a:ext>
            </a:extLst>
          </p:cNvPr>
          <p:cNvSpPr/>
          <p:nvPr/>
        </p:nvSpPr>
        <p:spPr>
          <a:xfrm>
            <a:off x="4987426" y="1520650"/>
            <a:ext cx="2258005" cy="80931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1884940" y="2150260"/>
            <a:ext cx="1284866" cy="46206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sp>
        <p:nvSpPr>
          <p:cNvPr id="49" name="Rectangle 48">
            <a:extLst>
              <a:ext uri="{FF2B5EF4-FFF2-40B4-BE49-F238E27FC236}">
                <a16:creationId xmlns:a16="http://schemas.microsoft.com/office/drawing/2014/main" id="{FFF43E38-3F91-16B2-44C7-918FD5C0E91E}"/>
              </a:ext>
            </a:extLst>
          </p:cNvPr>
          <p:cNvSpPr/>
          <p:nvPr/>
        </p:nvSpPr>
        <p:spPr>
          <a:xfrm>
            <a:off x="-3421149" y="2150260"/>
            <a:ext cx="1518770" cy="46349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800975"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1857820" y="-712819"/>
            <a:ext cx="619151" cy="5125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a:off x="-1128685" y="7174"/>
            <a:ext cx="610008" cy="36761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419057" y="716802"/>
            <a:ext cx="610008" cy="225690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flipH="1" flipV="1">
            <a:off x="3555614" y="-1020563"/>
            <a:ext cx="19602" cy="5102028"/>
          </a:xfrm>
          <a:prstGeom prst="curvedConnector5">
            <a:avLst>
              <a:gd name="adj1" fmla="val -1166208"/>
              <a:gd name="adj2" fmla="val 47197"/>
              <a:gd name="adj3" fmla="val 126620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0A756652-1B53-0EF3-CEE8-849217A2961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554" t="8978" r="8978" b="8554"/>
          <a:stretch/>
        </p:blipFill>
        <p:spPr>
          <a:xfrm>
            <a:off x="-3687265" y="4400035"/>
            <a:ext cx="2149976" cy="1209362"/>
          </a:xfrm>
          <a:prstGeom prst="rect">
            <a:avLst/>
          </a:prstGeom>
        </p:spPr>
      </p:pic>
      <p:cxnSp>
        <p:nvCxnSpPr>
          <p:cNvPr id="109" name="Connector: Curved 108">
            <a:extLst>
              <a:ext uri="{FF2B5EF4-FFF2-40B4-BE49-F238E27FC236}">
                <a16:creationId xmlns:a16="http://schemas.microsoft.com/office/drawing/2014/main" id="{DB3A4302-4219-5AA1-7339-C163C45E0270}"/>
              </a:ext>
            </a:extLst>
          </p:cNvPr>
          <p:cNvCxnSpPr>
            <a:cxnSpLocks/>
            <a:stCxn id="51" idx="2"/>
            <a:endCxn id="108" idx="0"/>
          </p:cNvCxnSpPr>
          <p:nvPr/>
        </p:nvCxnSpPr>
        <p:spPr>
          <a:xfrm rot="5400000">
            <a:off x="-2821246" y="2821296"/>
            <a:ext cx="1787708" cy="13697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D07B0BD-BC7D-DB94-7BEA-A04B5E3B672A}"/>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3687264" y="4396376"/>
            <a:ext cx="2149976" cy="1209362"/>
          </a:xfrm>
          <a:prstGeom prst="rect">
            <a:avLst/>
          </a:prstGeom>
        </p:spPr>
      </p:pic>
      <p:cxnSp>
        <p:nvCxnSpPr>
          <p:cNvPr id="17" name="Connector: Curved 16">
            <a:extLst>
              <a:ext uri="{FF2B5EF4-FFF2-40B4-BE49-F238E27FC236}">
                <a16:creationId xmlns:a16="http://schemas.microsoft.com/office/drawing/2014/main" id="{EF1AEFED-3651-54D4-2DD8-2091A84E87C1}"/>
              </a:ext>
            </a:extLst>
          </p:cNvPr>
          <p:cNvCxnSpPr>
            <a:cxnSpLocks/>
            <a:stCxn id="51" idx="2"/>
            <a:endCxn id="16" idx="0"/>
          </p:cNvCxnSpPr>
          <p:nvPr/>
        </p:nvCxnSpPr>
        <p:spPr>
          <a:xfrm rot="5400000">
            <a:off x="-2819415" y="2819467"/>
            <a:ext cx="1784049" cy="13697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5467300-8163-AD30-04C9-BAB2D049C7FC}"/>
              </a:ext>
            </a:extLst>
          </p:cNvPr>
          <p:cNvSpPr/>
          <p:nvPr/>
        </p:nvSpPr>
        <p:spPr>
          <a:xfrm>
            <a:off x="3399501" y="3229945"/>
            <a:ext cx="5437220" cy="1652448"/>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chemeClr val="bg1"/>
                </a:solidFill>
              </a:rPr>
              <a:t>It is also called Unit Vector. It has a length of between -1 and 1, and it is calculated by dividing the vector by its length. Vectors can be found by multiplying the components by their respective Unit Vectors and then summing them.</a:t>
            </a:r>
          </a:p>
        </p:txBody>
      </p:sp>
      <p:cxnSp>
        <p:nvCxnSpPr>
          <p:cNvPr id="33" name="Connector: Curved 32">
            <a:extLst>
              <a:ext uri="{FF2B5EF4-FFF2-40B4-BE49-F238E27FC236}">
                <a16:creationId xmlns:a16="http://schemas.microsoft.com/office/drawing/2014/main" id="{2018AB70-C87D-28CC-DA22-41128F90EDAC}"/>
              </a:ext>
            </a:extLst>
          </p:cNvPr>
          <p:cNvCxnSpPr>
            <a:cxnSpLocks/>
            <a:stCxn id="50" idx="2"/>
            <a:endCxn id="32" idx="0"/>
          </p:cNvCxnSpPr>
          <p:nvPr/>
        </p:nvCxnSpPr>
        <p:spPr>
          <a:xfrm rot="16200000" flipH="1">
            <a:off x="5667279" y="2779113"/>
            <a:ext cx="899982" cy="1682"/>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829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ppt_x"/>
                                          </p:val>
                                        </p:tav>
                                        <p:tav tm="100000">
                                          <p:val>
                                            <p:strVal val="#ppt_x"/>
                                          </p:val>
                                        </p:tav>
                                      </p:tavLst>
                                    </p:anim>
                                    <p:anim calcmode="lin" valueType="num">
                                      <p:cBhvr additive="base">
                                        <p:cTn id="8" dur="75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AAC8A0C-77BB-2BFF-14D4-5652B25E5289}"/>
              </a:ext>
            </a:extLst>
          </p:cNvPr>
          <p:cNvSpPr/>
          <p:nvPr/>
        </p:nvSpPr>
        <p:spPr>
          <a:xfrm>
            <a:off x="4987426" y="1520650"/>
            <a:ext cx="2258005" cy="80931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1884940" y="2150260"/>
            <a:ext cx="1284866" cy="46206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sp>
        <p:nvSpPr>
          <p:cNvPr id="49" name="Rectangle 48">
            <a:extLst>
              <a:ext uri="{FF2B5EF4-FFF2-40B4-BE49-F238E27FC236}">
                <a16:creationId xmlns:a16="http://schemas.microsoft.com/office/drawing/2014/main" id="{FFF43E38-3F91-16B2-44C7-918FD5C0E91E}"/>
              </a:ext>
            </a:extLst>
          </p:cNvPr>
          <p:cNvSpPr/>
          <p:nvPr/>
        </p:nvSpPr>
        <p:spPr>
          <a:xfrm>
            <a:off x="-3421149" y="2150260"/>
            <a:ext cx="1518770" cy="46349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800975"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1857820" y="-712819"/>
            <a:ext cx="619151" cy="5125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a:off x="-1128685" y="7174"/>
            <a:ext cx="610008" cy="36761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419057" y="716802"/>
            <a:ext cx="610008" cy="225690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flipH="1" flipV="1">
            <a:off x="3555614" y="-1020563"/>
            <a:ext cx="19602" cy="5102028"/>
          </a:xfrm>
          <a:prstGeom prst="curvedConnector5">
            <a:avLst>
              <a:gd name="adj1" fmla="val -1166208"/>
              <a:gd name="adj2" fmla="val 47197"/>
              <a:gd name="adj3" fmla="val 126620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Curved 108">
            <a:extLst>
              <a:ext uri="{FF2B5EF4-FFF2-40B4-BE49-F238E27FC236}">
                <a16:creationId xmlns:a16="http://schemas.microsoft.com/office/drawing/2014/main" id="{DB3A4302-4219-5AA1-7339-C163C45E0270}"/>
              </a:ext>
            </a:extLst>
          </p:cNvPr>
          <p:cNvCxnSpPr>
            <a:cxnSpLocks/>
            <a:stCxn id="51" idx="2"/>
          </p:cNvCxnSpPr>
          <p:nvPr/>
        </p:nvCxnSpPr>
        <p:spPr>
          <a:xfrm rot="5400000">
            <a:off x="-2821246" y="2821296"/>
            <a:ext cx="1787708" cy="13697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EF1AEFED-3651-54D4-2DD8-2091A84E87C1}"/>
              </a:ext>
            </a:extLst>
          </p:cNvPr>
          <p:cNvCxnSpPr>
            <a:cxnSpLocks/>
            <a:stCxn id="51" idx="2"/>
          </p:cNvCxnSpPr>
          <p:nvPr/>
        </p:nvCxnSpPr>
        <p:spPr>
          <a:xfrm rot="5400000">
            <a:off x="-2819415" y="2819467"/>
            <a:ext cx="1784049" cy="13697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5467300-8163-AD30-04C9-BAB2D049C7FC}"/>
              </a:ext>
            </a:extLst>
          </p:cNvPr>
          <p:cNvSpPr/>
          <p:nvPr/>
        </p:nvSpPr>
        <p:spPr>
          <a:xfrm>
            <a:off x="171426" y="4167046"/>
            <a:ext cx="2324031" cy="706306"/>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solidFill>
              </a:rPr>
              <a:t>It is also called Unit Vector. It has a length of between -1 and 1, and it is calculated by dividing the vector by its length. Vectors can be found by multiplying the components by their respective Unit Vectors and then summing them.</a:t>
            </a:r>
          </a:p>
        </p:txBody>
      </p:sp>
      <p:cxnSp>
        <p:nvCxnSpPr>
          <p:cNvPr id="33" name="Connector: Curved 32">
            <a:extLst>
              <a:ext uri="{FF2B5EF4-FFF2-40B4-BE49-F238E27FC236}">
                <a16:creationId xmlns:a16="http://schemas.microsoft.com/office/drawing/2014/main" id="{2018AB70-C87D-28CC-DA22-41128F90EDAC}"/>
              </a:ext>
            </a:extLst>
          </p:cNvPr>
          <p:cNvCxnSpPr>
            <a:cxnSpLocks/>
            <a:stCxn id="50" idx="2"/>
            <a:endCxn id="32" idx="0"/>
          </p:cNvCxnSpPr>
          <p:nvPr/>
        </p:nvCxnSpPr>
        <p:spPr>
          <a:xfrm rot="5400000">
            <a:off x="2806395" y="857011"/>
            <a:ext cx="1837083" cy="4782987"/>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white text and blue symbol&#10;&#10;Description automatically generated">
            <a:extLst>
              <a:ext uri="{FF2B5EF4-FFF2-40B4-BE49-F238E27FC236}">
                <a16:creationId xmlns:a16="http://schemas.microsoft.com/office/drawing/2014/main" id="{0CE1F018-C2DD-8A66-EA1A-A90067334F61}"/>
              </a:ext>
            </a:extLst>
          </p:cNvPr>
          <p:cNvPicPr>
            <a:picLocks noChangeAspect="1"/>
          </p:cNvPicPr>
          <p:nvPr/>
        </p:nvPicPr>
        <p:blipFill rotWithShape="1">
          <a:blip r:embed="rId5">
            <a:extLst>
              <a:ext uri="{28A0092B-C50C-407E-A947-70E740481C1C}">
                <a14:useLocalDpi xmlns:a14="http://schemas.microsoft.com/office/drawing/2010/main" val="0"/>
              </a:ext>
            </a:extLst>
          </a:blip>
          <a:srcRect l="36016" t="39557" r="35547" b="39818"/>
          <a:stretch/>
        </p:blipFill>
        <p:spPr>
          <a:xfrm>
            <a:off x="3909389" y="4115542"/>
            <a:ext cx="1983847" cy="809313"/>
          </a:xfrm>
          <a:prstGeom prst="rect">
            <a:avLst/>
          </a:prstGeom>
        </p:spPr>
      </p:pic>
      <p:cxnSp>
        <p:nvCxnSpPr>
          <p:cNvPr id="11" name="Connector: Curved 10">
            <a:extLst>
              <a:ext uri="{FF2B5EF4-FFF2-40B4-BE49-F238E27FC236}">
                <a16:creationId xmlns:a16="http://schemas.microsoft.com/office/drawing/2014/main" id="{B587DC19-597F-DAAE-4240-1D58930A2AC7}"/>
              </a:ext>
            </a:extLst>
          </p:cNvPr>
          <p:cNvCxnSpPr>
            <a:cxnSpLocks/>
            <a:stCxn id="32" idx="3"/>
            <a:endCxn id="10" idx="1"/>
          </p:cNvCxnSpPr>
          <p:nvPr/>
        </p:nvCxnSpPr>
        <p:spPr>
          <a:xfrm>
            <a:off x="2495457" y="4520199"/>
            <a:ext cx="1413932"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019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AAC8A0C-77BB-2BFF-14D4-5652B25E5289}"/>
              </a:ext>
            </a:extLst>
          </p:cNvPr>
          <p:cNvSpPr/>
          <p:nvPr/>
        </p:nvSpPr>
        <p:spPr>
          <a:xfrm>
            <a:off x="4987426" y="1520650"/>
            <a:ext cx="2258005" cy="80931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1884940" y="2150260"/>
            <a:ext cx="1284866" cy="46206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sp>
        <p:nvSpPr>
          <p:cNvPr id="49" name="Rectangle 48">
            <a:extLst>
              <a:ext uri="{FF2B5EF4-FFF2-40B4-BE49-F238E27FC236}">
                <a16:creationId xmlns:a16="http://schemas.microsoft.com/office/drawing/2014/main" id="{FFF43E38-3F91-16B2-44C7-918FD5C0E91E}"/>
              </a:ext>
            </a:extLst>
          </p:cNvPr>
          <p:cNvSpPr/>
          <p:nvPr/>
        </p:nvSpPr>
        <p:spPr>
          <a:xfrm>
            <a:off x="-3421149" y="2150260"/>
            <a:ext cx="1518770" cy="46349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800975"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1857820" y="-712819"/>
            <a:ext cx="619151" cy="5125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a:off x="-1128685" y="7174"/>
            <a:ext cx="610008" cy="36761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419057" y="716802"/>
            <a:ext cx="610008" cy="225690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flipH="1" flipV="1">
            <a:off x="3555614" y="-1020563"/>
            <a:ext cx="19602" cy="5102028"/>
          </a:xfrm>
          <a:prstGeom prst="curvedConnector5">
            <a:avLst>
              <a:gd name="adj1" fmla="val -1166208"/>
              <a:gd name="adj2" fmla="val 47197"/>
              <a:gd name="adj3" fmla="val 126620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Curved 108">
            <a:extLst>
              <a:ext uri="{FF2B5EF4-FFF2-40B4-BE49-F238E27FC236}">
                <a16:creationId xmlns:a16="http://schemas.microsoft.com/office/drawing/2014/main" id="{DB3A4302-4219-5AA1-7339-C163C45E0270}"/>
              </a:ext>
            </a:extLst>
          </p:cNvPr>
          <p:cNvCxnSpPr>
            <a:cxnSpLocks/>
            <a:stCxn id="51" idx="2"/>
          </p:cNvCxnSpPr>
          <p:nvPr/>
        </p:nvCxnSpPr>
        <p:spPr>
          <a:xfrm rot="5400000">
            <a:off x="-2821246" y="2821296"/>
            <a:ext cx="1787708" cy="13697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EF1AEFED-3651-54D4-2DD8-2091A84E87C1}"/>
              </a:ext>
            </a:extLst>
          </p:cNvPr>
          <p:cNvCxnSpPr>
            <a:cxnSpLocks/>
            <a:stCxn id="51" idx="2"/>
          </p:cNvCxnSpPr>
          <p:nvPr/>
        </p:nvCxnSpPr>
        <p:spPr>
          <a:xfrm rot="5400000">
            <a:off x="-2819415" y="2819467"/>
            <a:ext cx="1784049" cy="13697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5467300-8163-AD30-04C9-BAB2D049C7FC}"/>
              </a:ext>
            </a:extLst>
          </p:cNvPr>
          <p:cNvSpPr/>
          <p:nvPr/>
        </p:nvSpPr>
        <p:spPr>
          <a:xfrm>
            <a:off x="171426" y="4167046"/>
            <a:ext cx="2324031" cy="706306"/>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solidFill>
              </a:rPr>
              <a:t>It is also called Unit Vector. It has a length of between -1 and 1, and it is calculated by dividing the vector by its length. Vectors can be found by multiplying the components by their respective Unit Vectors and then summing them.</a:t>
            </a:r>
          </a:p>
        </p:txBody>
      </p:sp>
      <p:cxnSp>
        <p:nvCxnSpPr>
          <p:cNvPr id="33" name="Connector: Curved 32">
            <a:extLst>
              <a:ext uri="{FF2B5EF4-FFF2-40B4-BE49-F238E27FC236}">
                <a16:creationId xmlns:a16="http://schemas.microsoft.com/office/drawing/2014/main" id="{2018AB70-C87D-28CC-DA22-41128F90EDAC}"/>
              </a:ext>
            </a:extLst>
          </p:cNvPr>
          <p:cNvCxnSpPr>
            <a:cxnSpLocks/>
            <a:stCxn id="50" idx="2"/>
            <a:endCxn id="32" idx="0"/>
          </p:cNvCxnSpPr>
          <p:nvPr/>
        </p:nvCxnSpPr>
        <p:spPr>
          <a:xfrm rot="5400000">
            <a:off x="2806395" y="857011"/>
            <a:ext cx="1837083" cy="4782987"/>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B587DC19-597F-DAAE-4240-1D58930A2AC7}"/>
              </a:ext>
            </a:extLst>
          </p:cNvPr>
          <p:cNvCxnSpPr>
            <a:cxnSpLocks/>
            <a:stCxn id="32" idx="3"/>
            <a:endCxn id="30" idx="1"/>
          </p:cNvCxnSpPr>
          <p:nvPr/>
        </p:nvCxnSpPr>
        <p:spPr>
          <a:xfrm flipV="1">
            <a:off x="2495457" y="3247449"/>
            <a:ext cx="1413932" cy="127275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B778C8DD-2CFE-5F61-7FB4-2B5122A00FC8}"/>
              </a:ext>
            </a:extLst>
          </p:cNvPr>
          <p:cNvCxnSpPr>
            <a:cxnSpLocks/>
            <a:stCxn id="32" idx="3"/>
            <a:endCxn id="29" idx="1"/>
          </p:cNvCxnSpPr>
          <p:nvPr/>
        </p:nvCxnSpPr>
        <p:spPr>
          <a:xfrm>
            <a:off x="2495457" y="4520199"/>
            <a:ext cx="1413931"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E61A45C-3F64-37D7-8731-BE7DF798CD34}"/>
              </a:ext>
            </a:extLst>
          </p:cNvPr>
          <p:cNvPicPr>
            <a:picLocks noChangeAspect="1"/>
          </p:cNvPicPr>
          <p:nvPr/>
        </p:nvPicPr>
        <p:blipFill rotWithShape="1">
          <a:blip r:embed="rId5">
            <a:extLst>
              <a:ext uri="{28A0092B-C50C-407E-A947-70E740481C1C}">
                <a14:useLocalDpi xmlns:a14="http://schemas.microsoft.com/office/drawing/2010/main" val="0"/>
              </a:ext>
            </a:extLst>
          </a:blip>
          <a:srcRect l="34790" t="32921" r="35011" b="32640"/>
          <a:stretch/>
        </p:blipFill>
        <p:spPr>
          <a:xfrm>
            <a:off x="3909388" y="3896594"/>
            <a:ext cx="1983847" cy="1272609"/>
          </a:xfrm>
          <a:prstGeom prst="rect">
            <a:avLst/>
          </a:prstGeom>
        </p:spPr>
      </p:pic>
      <p:pic>
        <p:nvPicPr>
          <p:cNvPr id="30" name="Picture 29" descr="A black background with white text and blue symbol&#10;&#10;Description automatically generated">
            <a:extLst>
              <a:ext uri="{FF2B5EF4-FFF2-40B4-BE49-F238E27FC236}">
                <a16:creationId xmlns:a16="http://schemas.microsoft.com/office/drawing/2014/main" id="{67DAF3EF-8AE4-E195-5158-881605B80971}"/>
              </a:ext>
            </a:extLst>
          </p:cNvPr>
          <p:cNvPicPr>
            <a:picLocks noChangeAspect="1"/>
          </p:cNvPicPr>
          <p:nvPr/>
        </p:nvPicPr>
        <p:blipFill rotWithShape="1">
          <a:blip r:embed="rId6">
            <a:extLst>
              <a:ext uri="{28A0092B-C50C-407E-A947-70E740481C1C}">
                <a14:useLocalDpi xmlns:a14="http://schemas.microsoft.com/office/drawing/2010/main" val="0"/>
              </a:ext>
            </a:extLst>
          </a:blip>
          <a:srcRect l="36016" t="39557" r="35547" b="39818"/>
          <a:stretch/>
        </p:blipFill>
        <p:spPr>
          <a:xfrm>
            <a:off x="3909389" y="2842792"/>
            <a:ext cx="1983847" cy="809313"/>
          </a:xfrm>
          <a:prstGeom prst="rect">
            <a:avLst/>
          </a:prstGeom>
        </p:spPr>
      </p:pic>
    </p:spTree>
    <p:extLst>
      <p:ext uri="{BB962C8B-B14F-4D97-AF65-F5344CB8AC3E}">
        <p14:creationId xmlns:p14="http://schemas.microsoft.com/office/powerpoint/2010/main" val="708622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AAC8A0C-77BB-2BFF-14D4-5652B25E5289}"/>
              </a:ext>
            </a:extLst>
          </p:cNvPr>
          <p:cNvSpPr/>
          <p:nvPr/>
        </p:nvSpPr>
        <p:spPr>
          <a:xfrm>
            <a:off x="4987426" y="1520650"/>
            <a:ext cx="2258005" cy="80931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1884940" y="2150260"/>
            <a:ext cx="1284866" cy="46206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sp>
        <p:nvSpPr>
          <p:cNvPr id="49" name="Rectangle 48">
            <a:extLst>
              <a:ext uri="{FF2B5EF4-FFF2-40B4-BE49-F238E27FC236}">
                <a16:creationId xmlns:a16="http://schemas.microsoft.com/office/drawing/2014/main" id="{FFF43E38-3F91-16B2-44C7-918FD5C0E91E}"/>
              </a:ext>
            </a:extLst>
          </p:cNvPr>
          <p:cNvSpPr/>
          <p:nvPr/>
        </p:nvSpPr>
        <p:spPr>
          <a:xfrm>
            <a:off x="-3421149" y="2150260"/>
            <a:ext cx="1518770" cy="46349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800975"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1857820" y="-712819"/>
            <a:ext cx="619151" cy="5125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a:off x="-1128685" y="7174"/>
            <a:ext cx="610008" cy="36761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419057" y="716802"/>
            <a:ext cx="610008" cy="225690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flipH="1" flipV="1">
            <a:off x="3555614" y="-1020563"/>
            <a:ext cx="19602" cy="5102028"/>
          </a:xfrm>
          <a:prstGeom prst="curvedConnector5">
            <a:avLst>
              <a:gd name="adj1" fmla="val -1166208"/>
              <a:gd name="adj2" fmla="val 47197"/>
              <a:gd name="adj3" fmla="val 126620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Curved 108">
            <a:extLst>
              <a:ext uri="{FF2B5EF4-FFF2-40B4-BE49-F238E27FC236}">
                <a16:creationId xmlns:a16="http://schemas.microsoft.com/office/drawing/2014/main" id="{DB3A4302-4219-5AA1-7339-C163C45E0270}"/>
              </a:ext>
            </a:extLst>
          </p:cNvPr>
          <p:cNvCxnSpPr>
            <a:cxnSpLocks/>
            <a:stCxn id="51" idx="2"/>
          </p:cNvCxnSpPr>
          <p:nvPr/>
        </p:nvCxnSpPr>
        <p:spPr>
          <a:xfrm rot="5400000">
            <a:off x="-2821246" y="2821296"/>
            <a:ext cx="1787708" cy="13697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EF1AEFED-3651-54D4-2DD8-2091A84E87C1}"/>
              </a:ext>
            </a:extLst>
          </p:cNvPr>
          <p:cNvCxnSpPr>
            <a:cxnSpLocks/>
            <a:stCxn id="51" idx="2"/>
          </p:cNvCxnSpPr>
          <p:nvPr/>
        </p:nvCxnSpPr>
        <p:spPr>
          <a:xfrm rot="5400000">
            <a:off x="-2819415" y="2819467"/>
            <a:ext cx="1784049" cy="13697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5467300-8163-AD30-04C9-BAB2D049C7FC}"/>
              </a:ext>
            </a:extLst>
          </p:cNvPr>
          <p:cNvSpPr/>
          <p:nvPr/>
        </p:nvSpPr>
        <p:spPr>
          <a:xfrm>
            <a:off x="171426" y="4167046"/>
            <a:ext cx="2324031" cy="706306"/>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solidFill>
              </a:rPr>
              <a:t>It is also called Unit Vector. It has a length of between -1 and 1, and it is calculated by dividing the vector by its length. Vectors can be found by multiplying the components by their respective Unit Vectors and then summing them.</a:t>
            </a:r>
          </a:p>
        </p:txBody>
      </p:sp>
      <p:cxnSp>
        <p:nvCxnSpPr>
          <p:cNvPr id="33" name="Connector: Curved 32">
            <a:extLst>
              <a:ext uri="{FF2B5EF4-FFF2-40B4-BE49-F238E27FC236}">
                <a16:creationId xmlns:a16="http://schemas.microsoft.com/office/drawing/2014/main" id="{2018AB70-C87D-28CC-DA22-41128F90EDAC}"/>
              </a:ext>
            </a:extLst>
          </p:cNvPr>
          <p:cNvCxnSpPr>
            <a:cxnSpLocks/>
            <a:stCxn id="50" idx="2"/>
            <a:endCxn id="32" idx="0"/>
          </p:cNvCxnSpPr>
          <p:nvPr/>
        </p:nvCxnSpPr>
        <p:spPr>
          <a:xfrm rot="5400000">
            <a:off x="2806395" y="857011"/>
            <a:ext cx="1837083" cy="4782987"/>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B587DC19-597F-DAAE-4240-1D58930A2AC7}"/>
              </a:ext>
            </a:extLst>
          </p:cNvPr>
          <p:cNvCxnSpPr>
            <a:cxnSpLocks/>
            <a:stCxn id="32" idx="3"/>
            <a:endCxn id="30" idx="1"/>
          </p:cNvCxnSpPr>
          <p:nvPr/>
        </p:nvCxnSpPr>
        <p:spPr>
          <a:xfrm flipV="1">
            <a:off x="2495457" y="3247449"/>
            <a:ext cx="1413932" cy="127275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B778C8DD-2CFE-5F61-7FB4-2B5122A00FC8}"/>
              </a:ext>
            </a:extLst>
          </p:cNvPr>
          <p:cNvCxnSpPr>
            <a:cxnSpLocks/>
            <a:stCxn id="32" idx="3"/>
            <a:endCxn id="29" idx="1"/>
          </p:cNvCxnSpPr>
          <p:nvPr/>
        </p:nvCxnSpPr>
        <p:spPr>
          <a:xfrm>
            <a:off x="2495457" y="4520199"/>
            <a:ext cx="1413931"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E61A45C-3F64-37D7-8731-BE7DF798CD34}"/>
              </a:ext>
            </a:extLst>
          </p:cNvPr>
          <p:cNvPicPr>
            <a:picLocks noChangeAspect="1"/>
          </p:cNvPicPr>
          <p:nvPr/>
        </p:nvPicPr>
        <p:blipFill rotWithShape="1">
          <a:blip r:embed="rId5">
            <a:extLst>
              <a:ext uri="{28A0092B-C50C-407E-A947-70E740481C1C}">
                <a14:useLocalDpi xmlns:a14="http://schemas.microsoft.com/office/drawing/2010/main" val="0"/>
              </a:ext>
            </a:extLst>
          </a:blip>
          <a:srcRect l="34790" t="32921" r="35011" b="32640"/>
          <a:stretch/>
        </p:blipFill>
        <p:spPr>
          <a:xfrm>
            <a:off x="3909388" y="3896594"/>
            <a:ext cx="1983847" cy="1272609"/>
          </a:xfrm>
          <a:prstGeom prst="rect">
            <a:avLst/>
          </a:prstGeom>
        </p:spPr>
      </p:pic>
      <p:pic>
        <p:nvPicPr>
          <p:cNvPr id="30" name="Picture 29" descr="A black background with white text and blue symbol&#10;&#10;Description automatically generated">
            <a:extLst>
              <a:ext uri="{FF2B5EF4-FFF2-40B4-BE49-F238E27FC236}">
                <a16:creationId xmlns:a16="http://schemas.microsoft.com/office/drawing/2014/main" id="{67DAF3EF-8AE4-E195-5158-881605B80971}"/>
              </a:ext>
            </a:extLst>
          </p:cNvPr>
          <p:cNvPicPr>
            <a:picLocks noChangeAspect="1"/>
          </p:cNvPicPr>
          <p:nvPr/>
        </p:nvPicPr>
        <p:blipFill rotWithShape="1">
          <a:blip r:embed="rId6">
            <a:extLst>
              <a:ext uri="{28A0092B-C50C-407E-A947-70E740481C1C}">
                <a14:useLocalDpi xmlns:a14="http://schemas.microsoft.com/office/drawing/2010/main" val="0"/>
              </a:ext>
            </a:extLst>
          </a:blip>
          <a:srcRect l="36016" t="39557" r="35547" b="39818"/>
          <a:stretch/>
        </p:blipFill>
        <p:spPr>
          <a:xfrm>
            <a:off x="3909389" y="2842792"/>
            <a:ext cx="1983847" cy="809313"/>
          </a:xfrm>
          <a:prstGeom prst="rect">
            <a:avLst/>
          </a:prstGeom>
        </p:spPr>
      </p:pic>
      <p:cxnSp>
        <p:nvCxnSpPr>
          <p:cNvPr id="4" name="Connector: Curved 3">
            <a:extLst>
              <a:ext uri="{FF2B5EF4-FFF2-40B4-BE49-F238E27FC236}">
                <a16:creationId xmlns:a16="http://schemas.microsoft.com/office/drawing/2014/main" id="{14A7EDA0-8686-3A6A-A730-80F4CAF9EFCC}"/>
              </a:ext>
            </a:extLst>
          </p:cNvPr>
          <p:cNvCxnSpPr>
            <a:cxnSpLocks/>
            <a:stCxn id="32" idx="3"/>
            <a:endCxn id="5" idx="1"/>
          </p:cNvCxnSpPr>
          <p:nvPr/>
        </p:nvCxnSpPr>
        <p:spPr>
          <a:xfrm>
            <a:off x="2495457" y="4520199"/>
            <a:ext cx="1413931" cy="1366027"/>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3366CDC-AA0A-313E-667C-2DDC4DE6FE21}"/>
              </a:ext>
            </a:extLst>
          </p:cNvPr>
          <p:cNvPicPr>
            <a:picLocks noChangeAspect="1"/>
          </p:cNvPicPr>
          <p:nvPr/>
        </p:nvPicPr>
        <p:blipFill rotWithShape="1">
          <a:blip r:embed="rId7">
            <a:extLst>
              <a:ext uri="{28A0092B-C50C-407E-A947-70E740481C1C}">
                <a14:useLocalDpi xmlns:a14="http://schemas.microsoft.com/office/drawing/2010/main" val="0"/>
              </a:ext>
            </a:extLst>
          </a:blip>
          <a:srcRect l="12313" t="39797" r="12024" b="37173"/>
          <a:stretch/>
        </p:blipFill>
        <p:spPr>
          <a:xfrm>
            <a:off x="3909388" y="5459199"/>
            <a:ext cx="4988427" cy="854054"/>
          </a:xfrm>
          <a:prstGeom prst="rect">
            <a:avLst/>
          </a:prstGeom>
        </p:spPr>
      </p:pic>
    </p:spTree>
    <p:extLst>
      <p:ext uri="{BB962C8B-B14F-4D97-AF65-F5344CB8AC3E}">
        <p14:creationId xmlns:p14="http://schemas.microsoft.com/office/powerpoint/2010/main" val="378561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AAC8A0C-77BB-2BFF-14D4-5652B25E5289}"/>
              </a:ext>
            </a:extLst>
          </p:cNvPr>
          <p:cNvSpPr/>
          <p:nvPr/>
        </p:nvSpPr>
        <p:spPr>
          <a:xfrm>
            <a:off x="4987426" y="1520650"/>
            <a:ext cx="2258005" cy="80931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1884940" y="2150260"/>
            <a:ext cx="1284866" cy="46206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sp>
        <p:nvSpPr>
          <p:cNvPr id="49" name="Rectangle 48">
            <a:extLst>
              <a:ext uri="{FF2B5EF4-FFF2-40B4-BE49-F238E27FC236}">
                <a16:creationId xmlns:a16="http://schemas.microsoft.com/office/drawing/2014/main" id="{FFF43E38-3F91-16B2-44C7-918FD5C0E91E}"/>
              </a:ext>
            </a:extLst>
          </p:cNvPr>
          <p:cNvSpPr/>
          <p:nvPr/>
        </p:nvSpPr>
        <p:spPr>
          <a:xfrm>
            <a:off x="-3421149" y="2150260"/>
            <a:ext cx="1518770" cy="46349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flipV="1">
            <a:off x="-896134" y="-239102"/>
            <a:ext cx="722175" cy="3098893"/>
          </a:xfrm>
          <a:prstGeom prst="curvedConnector5">
            <a:avLst>
              <a:gd name="adj1" fmla="val -31654"/>
              <a:gd name="adj2" fmla="val 46740"/>
              <a:gd name="adj3" fmla="val 1316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2255890" y="1116941"/>
            <a:ext cx="2846980" cy="369360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171426" y="949257"/>
            <a:ext cx="1685950" cy="59099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800975"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1857820" y="-712819"/>
            <a:ext cx="619151" cy="5125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a:off x="-1128685" y="7174"/>
            <a:ext cx="610008" cy="36761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5400000">
            <a:off x="-419057" y="716802"/>
            <a:ext cx="610008" cy="225690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5400000" flipH="1" flipV="1">
            <a:off x="3555614" y="-1020563"/>
            <a:ext cx="19602" cy="5102028"/>
          </a:xfrm>
          <a:prstGeom prst="curvedConnector5">
            <a:avLst>
              <a:gd name="adj1" fmla="val -1166208"/>
              <a:gd name="adj2" fmla="val 47197"/>
              <a:gd name="adj3" fmla="val 126620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Curved 108">
            <a:extLst>
              <a:ext uri="{FF2B5EF4-FFF2-40B4-BE49-F238E27FC236}">
                <a16:creationId xmlns:a16="http://schemas.microsoft.com/office/drawing/2014/main" id="{DB3A4302-4219-5AA1-7339-C163C45E0270}"/>
              </a:ext>
            </a:extLst>
          </p:cNvPr>
          <p:cNvCxnSpPr>
            <a:cxnSpLocks/>
            <a:stCxn id="51" idx="2"/>
          </p:cNvCxnSpPr>
          <p:nvPr/>
        </p:nvCxnSpPr>
        <p:spPr>
          <a:xfrm rot="5400000">
            <a:off x="-2821246" y="2821296"/>
            <a:ext cx="1787708" cy="13697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EF1AEFED-3651-54D4-2DD8-2091A84E87C1}"/>
              </a:ext>
            </a:extLst>
          </p:cNvPr>
          <p:cNvCxnSpPr>
            <a:cxnSpLocks/>
            <a:stCxn id="51" idx="2"/>
          </p:cNvCxnSpPr>
          <p:nvPr/>
        </p:nvCxnSpPr>
        <p:spPr>
          <a:xfrm rot="5400000">
            <a:off x="-2819415" y="2819467"/>
            <a:ext cx="1784049" cy="13697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5467300-8163-AD30-04C9-BAB2D049C7FC}"/>
              </a:ext>
            </a:extLst>
          </p:cNvPr>
          <p:cNvSpPr/>
          <p:nvPr/>
        </p:nvSpPr>
        <p:spPr>
          <a:xfrm>
            <a:off x="171426" y="4167046"/>
            <a:ext cx="2324031" cy="706306"/>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solidFill>
              </a:rPr>
              <a:t>It is also called Unit Vector. It has a length of between -1 and 1, and it is calculated by dividing the vector by its length. Vectors can be found by multiplying the components by their respective Unit Vectors and then summing them.</a:t>
            </a:r>
          </a:p>
        </p:txBody>
      </p:sp>
      <p:cxnSp>
        <p:nvCxnSpPr>
          <p:cNvPr id="33" name="Connector: Curved 32">
            <a:extLst>
              <a:ext uri="{FF2B5EF4-FFF2-40B4-BE49-F238E27FC236}">
                <a16:creationId xmlns:a16="http://schemas.microsoft.com/office/drawing/2014/main" id="{2018AB70-C87D-28CC-DA22-41128F90EDAC}"/>
              </a:ext>
            </a:extLst>
          </p:cNvPr>
          <p:cNvCxnSpPr>
            <a:cxnSpLocks/>
            <a:stCxn id="50" idx="2"/>
            <a:endCxn id="32" idx="0"/>
          </p:cNvCxnSpPr>
          <p:nvPr/>
        </p:nvCxnSpPr>
        <p:spPr>
          <a:xfrm rot="5400000">
            <a:off x="2806395" y="857011"/>
            <a:ext cx="1837083" cy="4782987"/>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B587DC19-597F-DAAE-4240-1D58930A2AC7}"/>
              </a:ext>
            </a:extLst>
          </p:cNvPr>
          <p:cNvCxnSpPr>
            <a:cxnSpLocks/>
            <a:stCxn id="32" idx="3"/>
            <a:endCxn id="30" idx="1"/>
          </p:cNvCxnSpPr>
          <p:nvPr/>
        </p:nvCxnSpPr>
        <p:spPr>
          <a:xfrm flipV="1">
            <a:off x="2495457" y="3062686"/>
            <a:ext cx="1413932" cy="145751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B778C8DD-2CFE-5F61-7FB4-2B5122A00FC8}"/>
              </a:ext>
            </a:extLst>
          </p:cNvPr>
          <p:cNvCxnSpPr>
            <a:cxnSpLocks/>
            <a:stCxn id="32" idx="3"/>
            <a:endCxn id="29" idx="1"/>
          </p:cNvCxnSpPr>
          <p:nvPr/>
        </p:nvCxnSpPr>
        <p:spPr>
          <a:xfrm flipV="1">
            <a:off x="2495457" y="3772392"/>
            <a:ext cx="1413931" cy="7478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E61A45C-3F64-37D7-8731-BE7DF798CD34}"/>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34790" t="32921" r="35011" b="32640"/>
          <a:stretch/>
        </p:blipFill>
        <p:spPr>
          <a:xfrm>
            <a:off x="3909388" y="3426619"/>
            <a:ext cx="1078037" cy="691545"/>
          </a:xfrm>
          <a:prstGeom prst="rect">
            <a:avLst/>
          </a:prstGeom>
        </p:spPr>
      </p:pic>
      <p:pic>
        <p:nvPicPr>
          <p:cNvPr id="30" name="Picture 29" descr="A black background with white text and blue symbol&#10;&#10;Description automatically generated">
            <a:extLst>
              <a:ext uri="{FF2B5EF4-FFF2-40B4-BE49-F238E27FC236}">
                <a16:creationId xmlns:a16="http://schemas.microsoft.com/office/drawing/2014/main" id="{67DAF3EF-8AE4-E195-5158-881605B80971}"/>
              </a:ext>
            </a:extLst>
          </p:cNvPr>
          <p:cNvPicPr>
            <a:picLocks noChangeAspect="1"/>
          </p:cNvPicPr>
          <p:nvPr/>
        </p:nvPicPr>
        <p:blipFill rotWithShape="1">
          <a:blip r:embed="rId6">
            <a:grayscl/>
            <a:extLst>
              <a:ext uri="{28A0092B-C50C-407E-A947-70E740481C1C}">
                <a14:useLocalDpi xmlns:a14="http://schemas.microsoft.com/office/drawing/2010/main" val="0"/>
              </a:ext>
            </a:extLst>
          </a:blip>
          <a:srcRect l="36016" t="39557" r="35547" b="39818"/>
          <a:stretch/>
        </p:blipFill>
        <p:spPr>
          <a:xfrm>
            <a:off x="3909389" y="2842792"/>
            <a:ext cx="1078037" cy="439787"/>
          </a:xfrm>
          <a:prstGeom prst="rect">
            <a:avLst/>
          </a:prstGeom>
        </p:spPr>
      </p:pic>
      <p:cxnSp>
        <p:nvCxnSpPr>
          <p:cNvPr id="4" name="Connector: Curved 3">
            <a:extLst>
              <a:ext uri="{FF2B5EF4-FFF2-40B4-BE49-F238E27FC236}">
                <a16:creationId xmlns:a16="http://schemas.microsoft.com/office/drawing/2014/main" id="{14A7EDA0-8686-3A6A-A730-80F4CAF9EFCC}"/>
              </a:ext>
            </a:extLst>
          </p:cNvPr>
          <p:cNvCxnSpPr>
            <a:cxnSpLocks/>
            <a:stCxn id="32" idx="3"/>
            <a:endCxn id="5" idx="1"/>
          </p:cNvCxnSpPr>
          <p:nvPr/>
        </p:nvCxnSpPr>
        <p:spPr>
          <a:xfrm flipV="1">
            <a:off x="2495457" y="4520197"/>
            <a:ext cx="585029" cy="2"/>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3366CDC-AA0A-313E-667C-2DDC4DE6FE21}"/>
              </a:ext>
            </a:extLst>
          </p:cNvPr>
          <p:cNvPicPr>
            <a:picLocks noChangeAspect="1"/>
          </p:cNvPicPr>
          <p:nvPr/>
        </p:nvPicPr>
        <p:blipFill rotWithShape="1">
          <a:blip r:embed="rId7">
            <a:extLst>
              <a:ext uri="{28A0092B-C50C-407E-A947-70E740481C1C}">
                <a14:useLocalDpi xmlns:a14="http://schemas.microsoft.com/office/drawing/2010/main" val="0"/>
              </a:ext>
            </a:extLst>
          </a:blip>
          <a:srcRect l="12313" t="39797" r="12024" b="37173"/>
          <a:stretch/>
        </p:blipFill>
        <p:spPr>
          <a:xfrm>
            <a:off x="3080486" y="4227016"/>
            <a:ext cx="3424862" cy="586361"/>
          </a:xfrm>
          <a:prstGeom prst="rect">
            <a:avLst/>
          </a:prstGeom>
        </p:spPr>
      </p:pic>
      <p:pic>
        <p:nvPicPr>
          <p:cNvPr id="25" name="Picture 24">
            <a:extLst>
              <a:ext uri="{FF2B5EF4-FFF2-40B4-BE49-F238E27FC236}">
                <a16:creationId xmlns:a16="http://schemas.microsoft.com/office/drawing/2014/main" id="{2B84526E-22A4-1990-860E-49BED7E43FF3}"/>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300000"/>
                    </a14:imgEffect>
                  </a14:imgLayer>
                </a14:imgProps>
              </a:ext>
              <a:ext uri="{28A0092B-C50C-407E-A947-70E740481C1C}">
                <a14:useLocalDpi xmlns:a14="http://schemas.microsoft.com/office/drawing/2010/main" val="0"/>
              </a:ext>
            </a:extLst>
          </a:blip>
          <a:srcRect l="10776" t="10228" r="10228" b="10776"/>
          <a:stretch/>
        </p:blipFill>
        <p:spPr>
          <a:xfrm>
            <a:off x="6877087" y="3099954"/>
            <a:ext cx="5077629" cy="2856167"/>
          </a:xfrm>
          <a:prstGeom prst="rect">
            <a:avLst/>
          </a:prstGeom>
        </p:spPr>
      </p:pic>
      <p:cxnSp>
        <p:nvCxnSpPr>
          <p:cNvPr id="27" name="Connector: Curved 26">
            <a:extLst>
              <a:ext uri="{FF2B5EF4-FFF2-40B4-BE49-F238E27FC236}">
                <a16:creationId xmlns:a16="http://schemas.microsoft.com/office/drawing/2014/main" id="{77D0EC5B-C7BE-FA58-E527-7962AC72D4B0}"/>
              </a:ext>
            </a:extLst>
          </p:cNvPr>
          <p:cNvCxnSpPr>
            <a:cxnSpLocks/>
            <a:stCxn id="5" idx="3"/>
            <a:endCxn id="25" idx="1"/>
          </p:cNvCxnSpPr>
          <p:nvPr/>
        </p:nvCxnSpPr>
        <p:spPr>
          <a:xfrm>
            <a:off x="6505348" y="4520197"/>
            <a:ext cx="371739" cy="7841"/>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91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98F20F43-8A5D-3BAF-AFCD-92C7A13199A9}"/>
              </a:ext>
            </a:extLst>
          </p:cNvPr>
          <p:cNvGrpSpPr/>
          <p:nvPr/>
        </p:nvGrpSpPr>
        <p:grpSpPr>
          <a:xfrm>
            <a:off x="9372783" y="7398518"/>
            <a:ext cx="2656562" cy="3621907"/>
            <a:chOff x="9372783" y="7398518"/>
            <a:chExt cx="2656562" cy="3621907"/>
          </a:xfrm>
        </p:grpSpPr>
        <p:sp>
          <p:nvSpPr>
            <p:cNvPr id="179" name="Rectangle 178">
              <a:extLst>
                <a:ext uri="{FF2B5EF4-FFF2-40B4-BE49-F238E27FC236}">
                  <a16:creationId xmlns:a16="http://schemas.microsoft.com/office/drawing/2014/main" id="{4F63F3A3-4B2C-91B3-D085-8C1DA52CD88B}"/>
                </a:ext>
              </a:extLst>
            </p:cNvPr>
            <p:cNvSpPr/>
            <p:nvPr/>
          </p:nvSpPr>
          <p:spPr>
            <a:xfrm>
              <a:off x="9372783" y="7398518"/>
              <a:ext cx="2653726" cy="3621907"/>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59">
              <a:extLst>
                <a:ext uri="{FF2B5EF4-FFF2-40B4-BE49-F238E27FC236}">
                  <a16:creationId xmlns:a16="http://schemas.microsoft.com/office/drawing/2014/main" id="{D9A7EAF9-7DAC-36DC-8B6E-92A63C9C48A5}"/>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6987" r="38003"/>
            <a:stretch/>
          </p:blipFill>
          <p:spPr>
            <a:xfrm>
              <a:off x="9372783" y="7398518"/>
              <a:ext cx="2656562" cy="3621907"/>
            </a:xfrm>
            <a:prstGeom prst="rect">
              <a:avLst/>
            </a:prstGeom>
          </p:spPr>
        </p:pic>
      </p:grpSp>
      <p:cxnSp>
        <p:nvCxnSpPr>
          <p:cNvPr id="153" name="Connector: Curved 152">
            <a:extLst>
              <a:ext uri="{FF2B5EF4-FFF2-40B4-BE49-F238E27FC236}">
                <a16:creationId xmlns:a16="http://schemas.microsoft.com/office/drawing/2014/main" id="{BFB7AB3C-9906-104F-DC97-9F6177992B50}"/>
              </a:ext>
            </a:extLst>
          </p:cNvPr>
          <p:cNvCxnSpPr>
            <a:cxnSpLocks/>
            <a:stCxn id="134" idx="2"/>
            <a:endCxn id="157" idx="0"/>
          </p:cNvCxnSpPr>
          <p:nvPr/>
        </p:nvCxnSpPr>
        <p:spPr>
          <a:xfrm rot="5400000">
            <a:off x="-90403" y="5796557"/>
            <a:ext cx="3183964" cy="19961"/>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nector: Curved 153">
            <a:extLst>
              <a:ext uri="{FF2B5EF4-FFF2-40B4-BE49-F238E27FC236}">
                <a16:creationId xmlns:a16="http://schemas.microsoft.com/office/drawing/2014/main" id="{688DA03D-E9CD-0F82-CAB6-D17BAB5C8D72}"/>
              </a:ext>
            </a:extLst>
          </p:cNvPr>
          <p:cNvCxnSpPr>
            <a:cxnSpLocks/>
            <a:stCxn id="135" idx="2"/>
            <a:endCxn id="158" idx="0"/>
          </p:cNvCxnSpPr>
          <p:nvPr/>
        </p:nvCxnSpPr>
        <p:spPr>
          <a:xfrm rot="5400000">
            <a:off x="2975485" y="5806152"/>
            <a:ext cx="3183965" cy="771"/>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ctor: Curved 154">
            <a:extLst>
              <a:ext uri="{FF2B5EF4-FFF2-40B4-BE49-F238E27FC236}">
                <a16:creationId xmlns:a16="http://schemas.microsoft.com/office/drawing/2014/main" id="{8F2CE122-5BDB-491B-0C25-E16F519B7CC0}"/>
              </a:ext>
            </a:extLst>
          </p:cNvPr>
          <p:cNvCxnSpPr>
            <a:cxnSpLocks/>
            <a:stCxn id="136" idx="2"/>
            <a:endCxn id="159" idx="0"/>
          </p:cNvCxnSpPr>
          <p:nvPr/>
        </p:nvCxnSpPr>
        <p:spPr>
          <a:xfrm rot="5400000">
            <a:off x="6031078" y="5805451"/>
            <a:ext cx="3183964" cy="2173"/>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nector: Curved 155">
            <a:extLst>
              <a:ext uri="{FF2B5EF4-FFF2-40B4-BE49-F238E27FC236}">
                <a16:creationId xmlns:a16="http://schemas.microsoft.com/office/drawing/2014/main" id="{8A9699AB-A8E7-A3C6-5296-3F2F65EA1F08}"/>
              </a:ext>
            </a:extLst>
          </p:cNvPr>
          <p:cNvCxnSpPr>
            <a:cxnSpLocks/>
            <a:stCxn id="139" idx="2"/>
            <a:endCxn id="160" idx="0"/>
          </p:cNvCxnSpPr>
          <p:nvPr/>
        </p:nvCxnSpPr>
        <p:spPr>
          <a:xfrm rot="16200000" flipH="1">
            <a:off x="9098771" y="5796224"/>
            <a:ext cx="3183963" cy="20623"/>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157" name="Picture 156">
            <a:extLst>
              <a:ext uri="{FF2B5EF4-FFF2-40B4-BE49-F238E27FC236}">
                <a16:creationId xmlns:a16="http://schemas.microsoft.com/office/drawing/2014/main" id="{23352EA1-BCF3-C53D-E752-687552527BF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73" r="65155"/>
          <a:stretch/>
        </p:blipFill>
        <p:spPr>
          <a:xfrm>
            <a:off x="163317" y="7398519"/>
            <a:ext cx="2656562" cy="3621907"/>
          </a:xfrm>
          <a:prstGeom prst="rect">
            <a:avLst/>
          </a:prstGeom>
        </p:spPr>
      </p:pic>
      <p:pic>
        <p:nvPicPr>
          <p:cNvPr id="158" name="Picture 157">
            <a:extLst>
              <a:ext uri="{FF2B5EF4-FFF2-40B4-BE49-F238E27FC236}">
                <a16:creationId xmlns:a16="http://schemas.microsoft.com/office/drawing/2014/main" id="{B32F896D-2DD9-5D20-FC4D-9629A76AA60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2869" r="34059"/>
          <a:stretch/>
        </p:blipFill>
        <p:spPr>
          <a:xfrm>
            <a:off x="3238800" y="7398520"/>
            <a:ext cx="2656562" cy="3621907"/>
          </a:xfrm>
          <a:prstGeom prst="rect">
            <a:avLst/>
          </a:prstGeom>
        </p:spPr>
      </p:pic>
      <p:pic>
        <p:nvPicPr>
          <p:cNvPr id="159" name="Picture 158">
            <a:extLst>
              <a:ext uri="{FF2B5EF4-FFF2-40B4-BE49-F238E27FC236}">
                <a16:creationId xmlns:a16="http://schemas.microsoft.com/office/drawing/2014/main" id="{F2271B75-4D30-EEAA-114E-19C7EC682A9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4920" t="-280" r="2008" b="280"/>
          <a:stretch/>
        </p:blipFill>
        <p:spPr>
          <a:xfrm>
            <a:off x="6293692" y="7398519"/>
            <a:ext cx="2656562" cy="3621907"/>
          </a:xfrm>
          <a:prstGeom prst="rect">
            <a:avLst/>
          </a:prstGeom>
        </p:spPr>
      </p:pic>
      <p:sp>
        <p:nvSpPr>
          <p:cNvPr id="50" name="Rectangle 49">
            <a:extLst>
              <a:ext uri="{FF2B5EF4-FFF2-40B4-BE49-F238E27FC236}">
                <a16:creationId xmlns:a16="http://schemas.microsoft.com/office/drawing/2014/main" id="{1AAC8A0C-77BB-2BFF-14D4-5652B25E5289}"/>
              </a:ext>
            </a:extLst>
          </p:cNvPr>
          <p:cNvSpPr/>
          <p:nvPr/>
        </p:nvSpPr>
        <p:spPr>
          <a:xfrm>
            <a:off x="-2284530" y="2140256"/>
            <a:ext cx="1681973" cy="4945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Normalized Vector</a:t>
            </a:r>
          </a:p>
        </p:txBody>
      </p:sp>
      <p:sp>
        <p:nvSpPr>
          <p:cNvPr id="51" name="Rectangle 50">
            <a:extLst>
              <a:ext uri="{FF2B5EF4-FFF2-40B4-BE49-F238E27FC236}">
                <a16:creationId xmlns:a16="http://schemas.microsoft.com/office/drawing/2014/main" id="{80395BCA-E627-AB16-85BA-BADFD1772AFA}"/>
              </a:ext>
            </a:extLst>
          </p:cNvPr>
          <p:cNvSpPr/>
          <p:nvPr/>
        </p:nvSpPr>
        <p:spPr>
          <a:xfrm>
            <a:off x="-1884940" y="2150260"/>
            <a:ext cx="1284866" cy="46206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 Length</a:t>
            </a:r>
          </a:p>
        </p:txBody>
      </p:sp>
      <p:sp>
        <p:nvSpPr>
          <p:cNvPr id="49" name="Rectangle 48">
            <a:extLst>
              <a:ext uri="{FF2B5EF4-FFF2-40B4-BE49-F238E27FC236}">
                <a16:creationId xmlns:a16="http://schemas.microsoft.com/office/drawing/2014/main" id="{FFF43E38-3F91-16B2-44C7-918FD5C0E91E}"/>
              </a:ext>
            </a:extLst>
          </p:cNvPr>
          <p:cNvSpPr/>
          <p:nvPr/>
        </p:nvSpPr>
        <p:spPr>
          <a:xfrm>
            <a:off x="-3421149" y="2150260"/>
            <a:ext cx="1518770" cy="46349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Add, Subtract and Scale Vectors</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5744260" y="1126178"/>
            <a:ext cx="703477" cy="5"/>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4568408" y="1477919"/>
            <a:ext cx="3055174" cy="898017"/>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cxnSp>
        <p:nvCxnSpPr>
          <p:cNvPr id="9" name="Connector: Curved 8">
            <a:extLst>
              <a:ext uri="{FF2B5EF4-FFF2-40B4-BE49-F238E27FC236}">
                <a16:creationId xmlns:a16="http://schemas.microsoft.com/office/drawing/2014/main" id="{4C663FFD-FED4-ADB9-0560-87C36DFD0183}"/>
              </a:ext>
            </a:extLst>
          </p:cNvPr>
          <p:cNvCxnSpPr>
            <a:cxnSpLocks/>
            <a:stCxn id="40" idx="2"/>
            <a:endCxn id="57" idx="0"/>
          </p:cNvCxnSpPr>
          <p:nvPr/>
        </p:nvCxnSpPr>
        <p:spPr>
          <a:xfrm rot="5400000">
            <a:off x="-3747401" y="2744363"/>
            <a:ext cx="2711069" cy="5746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sp>
        <p:nvSpPr>
          <p:cNvPr id="48" name="Rectangle 47">
            <a:extLst>
              <a:ext uri="{FF2B5EF4-FFF2-40B4-BE49-F238E27FC236}">
                <a16:creationId xmlns:a16="http://schemas.microsoft.com/office/drawing/2014/main" id="{D396318E-E6FB-3610-C633-09AE984CBB05}"/>
              </a:ext>
            </a:extLst>
          </p:cNvPr>
          <p:cNvSpPr/>
          <p:nvPr/>
        </p:nvSpPr>
        <p:spPr>
          <a:xfrm>
            <a:off x="-4800975" y="2159403"/>
            <a:ext cx="1380168" cy="44306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a:endCxn id="48" idx="0"/>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a:endCxn id="49" idx="0"/>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a:endCxn id="51" idx="0"/>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a:endCxn id="50" idx="0"/>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2424F2-4C65-23AF-E565-08407F0902D1}"/>
              </a:ext>
            </a:extLst>
          </p:cNvPr>
          <p:cNvCxnSpPr>
            <a:cxnSpLocks/>
          </p:cNvCxnSpPr>
          <p:nvPr/>
        </p:nvCxnSpPr>
        <p:spPr>
          <a:xfrm>
            <a:off x="-3634379" y="4530341"/>
            <a:ext cx="6735507" cy="404812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diagram of numbers and text&#10;&#10;Description automatically generated with medium confidence">
            <a:extLst>
              <a:ext uri="{FF2B5EF4-FFF2-40B4-BE49-F238E27FC236}">
                <a16:creationId xmlns:a16="http://schemas.microsoft.com/office/drawing/2014/main" id="{FA19DD75-1C09-6E16-B644-48E3C205B19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r="41797"/>
          <a:stretch/>
        </p:blipFill>
        <p:spPr>
          <a:xfrm>
            <a:off x="-3634379" y="4387232"/>
            <a:ext cx="1910354" cy="1212077"/>
          </a:xfrm>
          <a:prstGeom prst="rect">
            <a:avLst/>
          </a:prstGeom>
        </p:spPr>
      </p:pic>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F6C6F9BE-DE78-B9FA-935C-734EE9560045}"/>
              </a:ext>
            </a:extLst>
          </p:cNvPr>
          <p:cNvCxnSpPr>
            <a:cxnSpLocks/>
          </p:cNvCxnSpPr>
          <p:nvPr/>
        </p:nvCxnSpPr>
        <p:spPr>
          <a:xfrm>
            <a:off x="-3634379" y="4530341"/>
            <a:ext cx="7697035" cy="4068300"/>
          </a:xfrm>
          <a:prstGeom prst="curvedConnector3">
            <a:avLst>
              <a:gd name="adj1" fmla="val 4529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A18803C-2806-C28D-D4AA-42FE571DD287}"/>
              </a:ext>
            </a:extLst>
          </p:cNvPr>
          <p:cNvCxnSpPr>
            <a:cxnSpLocks/>
          </p:cNvCxnSpPr>
          <p:nvPr/>
        </p:nvCxnSpPr>
        <p:spPr>
          <a:xfrm>
            <a:off x="-3634379" y="4530341"/>
            <a:ext cx="7687504" cy="4070031"/>
          </a:xfrm>
          <a:prstGeom prst="curvedConnector3">
            <a:avLst>
              <a:gd name="adj1" fmla="val 4529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Curved 108">
            <a:extLst>
              <a:ext uri="{FF2B5EF4-FFF2-40B4-BE49-F238E27FC236}">
                <a16:creationId xmlns:a16="http://schemas.microsoft.com/office/drawing/2014/main" id="{DB3A4302-4219-5AA1-7339-C163C45E0270}"/>
              </a:ext>
            </a:extLst>
          </p:cNvPr>
          <p:cNvCxnSpPr>
            <a:cxnSpLocks/>
            <a:stCxn id="51" idx="2"/>
          </p:cNvCxnSpPr>
          <p:nvPr/>
        </p:nvCxnSpPr>
        <p:spPr>
          <a:xfrm rot="5400000">
            <a:off x="-2821246" y="2821296"/>
            <a:ext cx="1787708" cy="13697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EF1AEFED-3651-54D4-2DD8-2091A84E87C1}"/>
              </a:ext>
            </a:extLst>
          </p:cNvPr>
          <p:cNvCxnSpPr>
            <a:cxnSpLocks/>
            <a:stCxn id="51" idx="2"/>
          </p:cNvCxnSpPr>
          <p:nvPr/>
        </p:nvCxnSpPr>
        <p:spPr>
          <a:xfrm rot="5400000">
            <a:off x="-2819415" y="2819467"/>
            <a:ext cx="1784049" cy="13697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5467300-8163-AD30-04C9-BAB2D049C7FC}"/>
              </a:ext>
            </a:extLst>
          </p:cNvPr>
          <p:cNvSpPr/>
          <p:nvPr/>
        </p:nvSpPr>
        <p:spPr>
          <a:xfrm>
            <a:off x="-5967941" y="4167046"/>
            <a:ext cx="2324031" cy="70630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bg1">
                    <a:lumMod val="65000"/>
                  </a:schemeClr>
                </a:solidFill>
              </a:rPr>
              <a:t>It is also called Unit Vector. It has a length of between -1 and 1, and it is calculated by dividing the vector by its length. Vectors can be found by multiplying the components by their respective Unit Vectors and then summing them.</a:t>
            </a:r>
          </a:p>
        </p:txBody>
      </p:sp>
      <p:cxnSp>
        <p:nvCxnSpPr>
          <p:cNvPr id="33" name="Connector: Curved 32">
            <a:extLst>
              <a:ext uri="{FF2B5EF4-FFF2-40B4-BE49-F238E27FC236}">
                <a16:creationId xmlns:a16="http://schemas.microsoft.com/office/drawing/2014/main" id="{2018AB70-C87D-28CC-DA22-41128F90EDAC}"/>
              </a:ext>
            </a:extLst>
          </p:cNvPr>
          <p:cNvCxnSpPr>
            <a:cxnSpLocks/>
            <a:stCxn id="50" idx="2"/>
            <a:endCxn id="32" idx="0"/>
          </p:cNvCxnSpPr>
          <p:nvPr/>
        </p:nvCxnSpPr>
        <p:spPr>
          <a:xfrm rot="5400000">
            <a:off x="-3890850" y="1719738"/>
            <a:ext cx="1532233" cy="3362382"/>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B587DC19-597F-DAAE-4240-1D58930A2AC7}"/>
              </a:ext>
            </a:extLst>
          </p:cNvPr>
          <p:cNvCxnSpPr>
            <a:cxnSpLocks/>
            <a:stCxn id="32" idx="3"/>
            <a:endCxn id="30" idx="1"/>
          </p:cNvCxnSpPr>
          <p:nvPr/>
        </p:nvCxnSpPr>
        <p:spPr>
          <a:xfrm>
            <a:off x="-3643910" y="4520199"/>
            <a:ext cx="7553299" cy="3409762"/>
          </a:xfrm>
          <a:prstGeom prst="curvedConnector3">
            <a:avLst>
              <a:gd name="adj1" fmla="val 3915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B778C8DD-2CFE-5F61-7FB4-2B5122A00FC8}"/>
              </a:ext>
            </a:extLst>
          </p:cNvPr>
          <p:cNvCxnSpPr>
            <a:cxnSpLocks/>
            <a:stCxn id="32" idx="3"/>
            <a:endCxn id="29" idx="1"/>
          </p:cNvCxnSpPr>
          <p:nvPr/>
        </p:nvCxnSpPr>
        <p:spPr>
          <a:xfrm>
            <a:off x="-3643910" y="4520199"/>
            <a:ext cx="7553298" cy="658948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E61A45C-3F64-37D7-8731-BE7DF798CD34}"/>
              </a:ext>
            </a:extLst>
          </p:cNvPr>
          <p:cNvPicPr>
            <a:picLocks noChangeAspect="1"/>
          </p:cNvPicPr>
          <p:nvPr/>
        </p:nvPicPr>
        <p:blipFill rotWithShape="1">
          <a:blip r:embed="rId8">
            <a:grayscl/>
            <a:extLst>
              <a:ext uri="{28A0092B-C50C-407E-A947-70E740481C1C}">
                <a14:useLocalDpi xmlns:a14="http://schemas.microsoft.com/office/drawing/2010/main" val="0"/>
              </a:ext>
            </a:extLst>
          </a:blip>
          <a:srcRect l="34790" t="32921" r="35011" b="32640"/>
          <a:stretch/>
        </p:blipFill>
        <p:spPr>
          <a:xfrm>
            <a:off x="3909388" y="10763914"/>
            <a:ext cx="1078037" cy="691545"/>
          </a:xfrm>
          <a:prstGeom prst="rect">
            <a:avLst/>
          </a:prstGeom>
        </p:spPr>
      </p:pic>
      <p:pic>
        <p:nvPicPr>
          <p:cNvPr id="30" name="Picture 29" descr="A black background with white text and blue symbol&#10;&#10;Description automatically generated">
            <a:extLst>
              <a:ext uri="{FF2B5EF4-FFF2-40B4-BE49-F238E27FC236}">
                <a16:creationId xmlns:a16="http://schemas.microsoft.com/office/drawing/2014/main" id="{67DAF3EF-8AE4-E195-5158-881605B80971}"/>
              </a:ext>
            </a:extLst>
          </p:cNvPr>
          <p:cNvPicPr>
            <a:picLocks noChangeAspect="1"/>
          </p:cNvPicPr>
          <p:nvPr/>
        </p:nvPicPr>
        <p:blipFill rotWithShape="1">
          <a:blip r:embed="rId9">
            <a:grayscl/>
            <a:extLst>
              <a:ext uri="{28A0092B-C50C-407E-A947-70E740481C1C}">
                <a14:useLocalDpi xmlns:a14="http://schemas.microsoft.com/office/drawing/2010/main" val="0"/>
              </a:ext>
            </a:extLst>
          </a:blip>
          <a:srcRect l="36016" t="39557" r="35547" b="39818"/>
          <a:stretch/>
        </p:blipFill>
        <p:spPr>
          <a:xfrm>
            <a:off x="3909389" y="7710067"/>
            <a:ext cx="1078037" cy="439787"/>
          </a:xfrm>
          <a:prstGeom prst="rect">
            <a:avLst/>
          </a:prstGeom>
        </p:spPr>
      </p:pic>
      <p:cxnSp>
        <p:nvCxnSpPr>
          <p:cNvPr id="4" name="Connector: Curved 3">
            <a:extLst>
              <a:ext uri="{FF2B5EF4-FFF2-40B4-BE49-F238E27FC236}">
                <a16:creationId xmlns:a16="http://schemas.microsoft.com/office/drawing/2014/main" id="{14A7EDA0-8686-3A6A-A730-80F4CAF9EFCC}"/>
              </a:ext>
            </a:extLst>
          </p:cNvPr>
          <p:cNvCxnSpPr>
            <a:cxnSpLocks/>
            <a:stCxn id="32" idx="3"/>
            <a:endCxn id="5" idx="1"/>
          </p:cNvCxnSpPr>
          <p:nvPr/>
        </p:nvCxnSpPr>
        <p:spPr>
          <a:xfrm>
            <a:off x="-3643910" y="4520199"/>
            <a:ext cx="6724396" cy="1192564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3366CDC-AA0A-313E-667C-2DDC4DE6FE21}"/>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12313" t="39797" r="12024" b="37173"/>
          <a:stretch/>
        </p:blipFill>
        <p:spPr>
          <a:xfrm>
            <a:off x="3080486" y="16221134"/>
            <a:ext cx="2624989" cy="449417"/>
          </a:xfrm>
          <a:prstGeom prst="rect">
            <a:avLst/>
          </a:prstGeom>
        </p:spPr>
      </p:pic>
      <p:pic>
        <p:nvPicPr>
          <p:cNvPr id="25" name="Picture 24">
            <a:extLst>
              <a:ext uri="{FF2B5EF4-FFF2-40B4-BE49-F238E27FC236}">
                <a16:creationId xmlns:a16="http://schemas.microsoft.com/office/drawing/2014/main" id="{2B84526E-22A4-1990-860E-49BED7E43FF3}"/>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l="10776" t="10228" r="10228" b="10776"/>
          <a:stretch/>
        </p:blipFill>
        <p:spPr>
          <a:xfrm>
            <a:off x="6963262" y="19824160"/>
            <a:ext cx="2399052" cy="1349467"/>
          </a:xfrm>
          <a:prstGeom prst="rect">
            <a:avLst/>
          </a:prstGeom>
        </p:spPr>
      </p:pic>
      <p:cxnSp>
        <p:nvCxnSpPr>
          <p:cNvPr id="27" name="Connector: Curved 26">
            <a:extLst>
              <a:ext uri="{FF2B5EF4-FFF2-40B4-BE49-F238E27FC236}">
                <a16:creationId xmlns:a16="http://schemas.microsoft.com/office/drawing/2014/main" id="{77D0EC5B-C7BE-FA58-E527-7962AC72D4B0}"/>
              </a:ext>
            </a:extLst>
          </p:cNvPr>
          <p:cNvCxnSpPr>
            <a:cxnSpLocks/>
            <a:stCxn id="5" idx="3"/>
            <a:endCxn id="25" idx="1"/>
          </p:cNvCxnSpPr>
          <p:nvPr/>
        </p:nvCxnSpPr>
        <p:spPr>
          <a:xfrm>
            <a:off x="5705475" y="16445843"/>
            <a:ext cx="1257787" cy="405305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77821754-BB42-BC3D-3965-D0BC8F7D3C6F}"/>
              </a:ext>
            </a:extLst>
          </p:cNvPr>
          <p:cNvSpPr/>
          <p:nvPr/>
        </p:nvSpPr>
        <p:spPr>
          <a:xfrm>
            <a:off x="382556" y="3430784"/>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Vertex</a:t>
            </a:r>
          </a:p>
        </p:txBody>
      </p:sp>
      <p:sp>
        <p:nvSpPr>
          <p:cNvPr id="135" name="Rectangle 134">
            <a:extLst>
              <a:ext uri="{FF2B5EF4-FFF2-40B4-BE49-F238E27FC236}">
                <a16:creationId xmlns:a16="http://schemas.microsoft.com/office/drawing/2014/main" id="{C18BFD45-A7FC-5404-26DA-28FF68EFEB0E}"/>
              </a:ext>
            </a:extLst>
          </p:cNvPr>
          <p:cNvSpPr/>
          <p:nvPr/>
        </p:nvSpPr>
        <p:spPr>
          <a:xfrm>
            <a:off x="3438849" y="3430784"/>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Edge</a:t>
            </a:r>
          </a:p>
        </p:txBody>
      </p:sp>
      <p:sp>
        <p:nvSpPr>
          <p:cNvPr id="136" name="Rectangle 135">
            <a:extLst>
              <a:ext uri="{FF2B5EF4-FFF2-40B4-BE49-F238E27FC236}">
                <a16:creationId xmlns:a16="http://schemas.microsoft.com/office/drawing/2014/main" id="{88883DE9-8773-7D19-DF99-722E6496DFC7}"/>
              </a:ext>
            </a:extLst>
          </p:cNvPr>
          <p:cNvSpPr/>
          <p:nvPr/>
        </p:nvSpPr>
        <p:spPr>
          <a:xfrm>
            <a:off x="6495143" y="3430784"/>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Face</a:t>
            </a:r>
          </a:p>
        </p:txBody>
      </p:sp>
      <p:sp>
        <p:nvSpPr>
          <p:cNvPr id="139" name="Rectangle 138">
            <a:extLst>
              <a:ext uri="{FF2B5EF4-FFF2-40B4-BE49-F238E27FC236}">
                <a16:creationId xmlns:a16="http://schemas.microsoft.com/office/drawing/2014/main" id="{27573DE6-51C3-E2BE-6964-5888B7B8F674}"/>
              </a:ext>
            </a:extLst>
          </p:cNvPr>
          <p:cNvSpPr/>
          <p:nvPr/>
        </p:nvSpPr>
        <p:spPr>
          <a:xfrm>
            <a:off x="9551438" y="3430784"/>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Frames</a:t>
            </a:r>
          </a:p>
        </p:txBody>
      </p:sp>
      <p:cxnSp>
        <p:nvCxnSpPr>
          <p:cNvPr id="140" name="Connector: Curved 139">
            <a:extLst>
              <a:ext uri="{FF2B5EF4-FFF2-40B4-BE49-F238E27FC236}">
                <a16:creationId xmlns:a16="http://schemas.microsoft.com/office/drawing/2014/main" id="{7FE23358-D531-8A5D-8EC8-CCAC1E1BBE62}"/>
              </a:ext>
            </a:extLst>
          </p:cNvPr>
          <p:cNvCxnSpPr>
            <a:cxnSpLocks/>
            <a:stCxn id="62" idx="2"/>
            <a:endCxn id="134" idx="0"/>
          </p:cNvCxnSpPr>
          <p:nvPr/>
        </p:nvCxnSpPr>
        <p:spPr>
          <a:xfrm rot="5400000">
            <a:off x="3276353" y="611142"/>
            <a:ext cx="1054848" cy="458443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Curved 143">
            <a:extLst>
              <a:ext uri="{FF2B5EF4-FFF2-40B4-BE49-F238E27FC236}">
                <a16:creationId xmlns:a16="http://schemas.microsoft.com/office/drawing/2014/main" id="{AAF2ADF0-79B1-15D0-3D3F-A9896EB27913}"/>
              </a:ext>
            </a:extLst>
          </p:cNvPr>
          <p:cNvCxnSpPr>
            <a:cxnSpLocks/>
            <a:stCxn id="62" idx="2"/>
            <a:endCxn id="135" idx="0"/>
          </p:cNvCxnSpPr>
          <p:nvPr/>
        </p:nvCxnSpPr>
        <p:spPr>
          <a:xfrm rot="5400000">
            <a:off x="4804500" y="2139289"/>
            <a:ext cx="1054848" cy="152814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ctor: Curved 146">
            <a:extLst>
              <a:ext uri="{FF2B5EF4-FFF2-40B4-BE49-F238E27FC236}">
                <a16:creationId xmlns:a16="http://schemas.microsoft.com/office/drawing/2014/main" id="{8C4D2BA1-B6A9-A19D-1A61-AEA530D29AB2}"/>
              </a:ext>
            </a:extLst>
          </p:cNvPr>
          <p:cNvCxnSpPr>
            <a:cxnSpLocks/>
            <a:stCxn id="62" idx="2"/>
            <a:endCxn id="136" idx="0"/>
          </p:cNvCxnSpPr>
          <p:nvPr/>
        </p:nvCxnSpPr>
        <p:spPr>
          <a:xfrm rot="16200000" flipH="1">
            <a:off x="6332646" y="2139284"/>
            <a:ext cx="1054848" cy="152815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nector: Curved 149">
            <a:extLst>
              <a:ext uri="{FF2B5EF4-FFF2-40B4-BE49-F238E27FC236}">
                <a16:creationId xmlns:a16="http://schemas.microsoft.com/office/drawing/2014/main" id="{7FEE0E43-E83A-29CE-8369-CEAD73D9933B}"/>
              </a:ext>
            </a:extLst>
          </p:cNvPr>
          <p:cNvCxnSpPr>
            <a:cxnSpLocks/>
            <a:stCxn id="62" idx="2"/>
            <a:endCxn id="139" idx="0"/>
          </p:cNvCxnSpPr>
          <p:nvPr/>
        </p:nvCxnSpPr>
        <p:spPr>
          <a:xfrm rot="16200000" flipH="1">
            <a:off x="7860794" y="611137"/>
            <a:ext cx="1054848" cy="458444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495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fill="hold"/>
                                        <p:tgtEl>
                                          <p:spTgt spid="134"/>
                                        </p:tgtEl>
                                        <p:attrNameLst>
                                          <p:attrName>ppt_x</p:attrName>
                                        </p:attrNameLst>
                                      </p:cBhvr>
                                      <p:tavLst>
                                        <p:tav tm="0">
                                          <p:val>
                                            <p:strVal val="#ppt_x"/>
                                          </p:val>
                                        </p:tav>
                                        <p:tav tm="100000">
                                          <p:val>
                                            <p:strVal val="#ppt_x"/>
                                          </p:val>
                                        </p:tav>
                                      </p:tavLst>
                                    </p:anim>
                                    <p:anim calcmode="lin" valueType="num">
                                      <p:cBhvr additive="base">
                                        <p:cTn id="8" dur="500" fill="hold"/>
                                        <p:tgtEl>
                                          <p:spTgt spid="1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wipe(up)">
                                      <p:cBhvr>
                                        <p:cTn id="12" dur="500"/>
                                        <p:tgtEl>
                                          <p:spTgt spid="140"/>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wipe(up)">
                                      <p:cBhvr>
                                        <p:cTn id="16" dur="500"/>
                                        <p:tgtEl>
                                          <p:spTgt spid="153"/>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35"/>
                                        </p:tgtEl>
                                        <p:attrNameLst>
                                          <p:attrName>style.visibility</p:attrName>
                                        </p:attrNameLst>
                                      </p:cBhvr>
                                      <p:to>
                                        <p:strVal val="visible"/>
                                      </p:to>
                                    </p:set>
                                    <p:anim calcmode="lin" valueType="num">
                                      <p:cBhvr additive="base">
                                        <p:cTn id="20" dur="500" fill="hold"/>
                                        <p:tgtEl>
                                          <p:spTgt spid="135"/>
                                        </p:tgtEl>
                                        <p:attrNameLst>
                                          <p:attrName>ppt_x</p:attrName>
                                        </p:attrNameLst>
                                      </p:cBhvr>
                                      <p:tavLst>
                                        <p:tav tm="0">
                                          <p:val>
                                            <p:strVal val="#ppt_x"/>
                                          </p:val>
                                        </p:tav>
                                        <p:tav tm="100000">
                                          <p:val>
                                            <p:strVal val="#ppt_x"/>
                                          </p:val>
                                        </p:tav>
                                      </p:tavLst>
                                    </p:anim>
                                    <p:anim calcmode="lin" valueType="num">
                                      <p:cBhvr additive="base">
                                        <p:cTn id="21" dur="500" fill="hold"/>
                                        <p:tgtEl>
                                          <p:spTgt spid="13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up)">
                                      <p:cBhvr>
                                        <p:cTn id="25" dur="500"/>
                                        <p:tgtEl>
                                          <p:spTgt spid="144"/>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wipe(up)">
                                      <p:cBhvr>
                                        <p:cTn id="29" dur="500"/>
                                        <p:tgtEl>
                                          <p:spTgt spid="154"/>
                                        </p:tgtEl>
                                      </p:cBhvr>
                                    </p:animEffect>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136"/>
                                        </p:tgtEl>
                                        <p:attrNameLst>
                                          <p:attrName>style.visibility</p:attrName>
                                        </p:attrNameLst>
                                      </p:cBhvr>
                                      <p:to>
                                        <p:strVal val="visible"/>
                                      </p:to>
                                    </p:set>
                                    <p:anim calcmode="lin" valueType="num">
                                      <p:cBhvr additive="base">
                                        <p:cTn id="33" dur="500" fill="hold"/>
                                        <p:tgtEl>
                                          <p:spTgt spid="136"/>
                                        </p:tgtEl>
                                        <p:attrNameLst>
                                          <p:attrName>ppt_x</p:attrName>
                                        </p:attrNameLst>
                                      </p:cBhvr>
                                      <p:tavLst>
                                        <p:tav tm="0">
                                          <p:val>
                                            <p:strVal val="#ppt_x"/>
                                          </p:val>
                                        </p:tav>
                                        <p:tav tm="100000">
                                          <p:val>
                                            <p:strVal val="#ppt_x"/>
                                          </p:val>
                                        </p:tav>
                                      </p:tavLst>
                                    </p:anim>
                                    <p:anim calcmode="lin" valueType="num">
                                      <p:cBhvr additive="base">
                                        <p:cTn id="34" dur="500" fill="hold"/>
                                        <p:tgtEl>
                                          <p:spTgt spid="13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147"/>
                                        </p:tgtEl>
                                        <p:attrNameLst>
                                          <p:attrName>style.visibility</p:attrName>
                                        </p:attrNameLst>
                                      </p:cBhvr>
                                      <p:to>
                                        <p:strVal val="visible"/>
                                      </p:to>
                                    </p:set>
                                    <p:animEffect transition="in" filter="wipe(up)">
                                      <p:cBhvr>
                                        <p:cTn id="38" dur="500"/>
                                        <p:tgtEl>
                                          <p:spTgt spid="147"/>
                                        </p:tgtEl>
                                      </p:cBhvr>
                                    </p:animEffect>
                                  </p:childTnLst>
                                </p:cTn>
                              </p:par>
                            </p:childTnLst>
                          </p:cTn>
                        </p:par>
                        <p:par>
                          <p:cTn id="39" fill="hold">
                            <p:stCondLst>
                              <p:cond delay="4000"/>
                            </p:stCondLst>
                            <p:childTnLst>
                              <p:par>
                                <p:cTn id="40" presetID="22" presetClass="entr" presetSubtype="1" fill="hold" nodeType="afterEffect">
                                  <p:stCondLst>
                                    <p:cond delay="0"/>
                                  </p:stCondLst>
                                  <p:childTnLst>
                                    <p:set>
                                      <p:cBhvr>
                                        <p:cTn id="41" dur="1" fill="hold">
                                          <p:stCondLst>
                                            <p:cond delay="0"/>
                                          </p:stCondLst>
                                        </p:cTn>
                                        <p:tgtEl>
                                          <p:spTgt spid="155"/>
                                        </p:tgtEl>
                                        <p:attrNameLst>
                                          <p:attrName>style.visibility</p:attrName>
                                        </p:attrNameLst>
                                      </p:cBhvr>
                                      <p:to>
                                        <p:strVal val="visible"/>
                                      </p:to>
                                    </p:set>
                                    <p:animEffect transition="in" filter="wipe(up)">
                                      <p:cBhvr>
                                        <p:cTn id="42" dur="500"/>
                                        <p:tgtEl>
                                          <p:spTgt spid="155"/>
                                        </p:tgtEl>
                                      </p:cBhvr>
                                    </p:animEffect>
                                  </p:childTnLst>
                                </p:cTn>
                              </p:par>
                            </p:childTnLst>
                          </p:cTn>
                        </p:par>
                        <p:par>
                          <p:cTn id="43" fill="hold">
                            <p:stCondLst>
                              <p:cond delay="4500"/>
                            </p:stCondLst>
                            <p:childTnLst>
                              <p:par>
                                <p:cTn id="44" presetID="2" presetClass="entr" presetSubtype="4" fill="hold" grpId="0" nodeType="afterEffect">
                                  <p:stCondLst>
                                    <p:cond delay="0"/>
                                  </p:stCondLst>
                                  <p:childTnLst>
                                    <p:set>
                                      <p:cBhvr>
                                        <p:cTn id="45" dur="1" fill="hold">
                                          <p:stCondLst>
                                            <p:cond delay="0"/>
                                          </p:stCondLst>
                                        </p:cTn>
                                        <p:tgtEl>
                                          <p:spTgt spid="139"/>
                                        </p:tgtEl>
                                        <p:attrNameLst>
                                          <p:attrName>style.visibility</p:attrName>
                                        </p:attrNameLst>
                                      </p:cBhvr>
                                      <p:to>
                                        <p:strVal val="visible"/>
                                      </p:to>
                                    </p:set>
                                    <p:anim calcmode="lin" valueType="num">
                                      <p:cBhvr additive="base">
                                        <p:cTn id="46" dur="500" fill="hold"/>
                                        <p:tgtEl>
                                          <p:spTgt spid="139"/>
                                        </p:tgtEl>
                                        <p:attrNameLst>
                                          <p:attrName>ppt_x</p:attrName>
                                        </p:attrNameLst>
                                      </p:cBhvr>
                                      <p:tavLst>
                                        <p:tav tm="0">
                                          <p:val>
                                            <p:strVal val="#ppt_x"/>
                                          </p:val>
                                        </p:tav>
                                        <p:tav tm="100000">
                                          <p:val>
                                            <p:strVal val="#ppt_x"/>
                                          </p:val>
                                        </p:tav>
                                      </p:tavLst>
                                    </p:anim>
                                    <p:anim calcmode="lin" valueType="num">
                                      <p:cBhvr additive="base">
                                        <p:cTn id="47" dur="500" fill="hold"/>
                                        <p:tgtEl>
                                          <p:spTgt spid="139"/>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2" presetClass="entr" presetSubtype="1" fill="hold" nodeType="afterEffect">
                                  <p:stCondLst>
                                    <p:cond delay="0"/>
                                  </p:stCondLst>
                                  <p:childTnLst>
                                    <p:set>
                                      <p:cBhvr>
                                        <p:cTn id="50" dur="1" fill="hold">
                                          <p:stCondLst>
                                            <p:cond delay="0"/>
                                          </p:stCondLst>
                                        </p:cTn>
                                        <p:tgtEl>
                                          <p:spTgt spid="150"/>
                                        </p:tgtEl>
                                        <p:attrNameLst>
                                          <p:attrName>style.visibility</p:attrName>
                                        </p:attrNameLst>
                                      </p:cBhvr>
                                      <p:to>
                                        <p:strVal val="visible"/>
                                      </p:to>
                                    </p:set>
                                    <p:animEffect transition="in" filter="wipe(up)">
                                      <p:cBhvr>
                                        <p:cTn id="51" dur="500"/>
                                        <p:tgtEl>
                                          <p:spTgt spid="150"/>
                                        </p:tgtEl>
                                      </p:cBhvr>
                                    </p:animEffect>
                                  </p:childTnLst>
                                </p:cTn>
                              </p:par>
                            </p:childTnLst>
                          </p:cTn>
                        </p:par>
                        <p:par>
                          <p:cTn id="52" fill="hold">
                            <p:stCondLst>
                              <p:cond delay="5500"/>
                            </p:stCondLst>
                            <p:childTnLst>
                              <p:par>
                                <p:cTn id="53" presetID="22" presetClass="entr" presetSubtype="1" fill="hold" nodeType="afterEffect">
                                  <p:stCondLst>
                                    <p:cond delay="0"/>
                                  </p:stCondLst>
                                  <p:childTnLst>
                                    <p:set>
                                      <p:cBhvr>
                                        <p:cTn id="54" dur="1" fill="hold">
                                          <p:stCondLst>
                                            <p:cond delay="0"/>
                                          </p:stCondLst>
                                        </p:cTn>
                                        <p:tgtEl>
                                          <p:spTgt spid="156"/>
                                        </p:tgtEl>
                                        <p:attrNameLst>
                                          <p:attrName>style.visibility</p:attrName>
                                        </p:attrNameLst>
                                      </p:cBhvr>
                                      <p:to>
                                        <p:strVal val="visible"/>
                                      </p:to>
                                    </p:set>
                                    <p:animEffect transition="in" filter="wipe(up)">
                                      <p:cBhvr>
                                        <p:cTn id="55"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98F20F43-8A5D-3BAF-AFCD-92C7A13199A9}"/>
              </a:ext>
            </a:extLst>
          </p:cNvPr>
          <p:cNvGrpSpPr/>
          <p:nvPr/>
        </p:nvGrpSpPr>
        <p:grpSpPr>
          <a:xfrm>
            <a:off x="9372783" y="2933693"/>
            <a:ext cx="2656562" cy="3621907"/>
            <a:chOff x="9372783" y="7398518"/>
            <a:chExt cx="2656562" cy="3621907"/>
          </a:xfrm>
        </p:grpSpPr>
        <p:sp>
          <p:nvSpPr>
            <p:cNvPr id="179" name="Rectangle 178">
              <a:extLst>
                <a:ext uri="{FF2B5EF4-FFF2-40B4-BE49-F238E27FC236}">
                  <a16:creationId xmlns:a16="http://schemas.microsoft.com/office/drawing/2014/main" id="{4F63F3A3-4B2C-91B3-D085-8C1DA52CD88B}"/>
                </a:ext>
              </a:extLst>
            </p:cNvPr>
            <p:cNvSpPr/>
            <p:nvPr/>
          </p:nvSpPr>
          <p:spPr>
            <a:xfrm>
              <a:off x="9372783" y="7398518"/>
              <a:ext cx="2653726" cy="3621907"/>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59">
              <a:extLst>
                <a:ext uri="{FF2B5EF4-FFF2-40B4-BE49-F238E27FC236}">
                  <a16:creationId xmlns:a16="http://schemas.microsoft.com/office/drawing/2014/main" id="{D9A7EAF9-7DAC-36DC-8B6E-92A63C9C48A5}"/>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6987" r="38003"/>
            <a:stretch/>
          </p:blipFill>
          <p:spPr>
            <a:xfrm>
              <a:off x="9372783" y="7398518"/>
              <a:ext cx="2656562" cy="3621907"/>
            </a:xfrm>
            <a:prstGeom prst="rect">
              <a:avLst/>
            </a:prstGeom>
          </p:spPr>
        </p:pic>
      </p:grpSp>
      <p:cxnSp>
        <p:nvCxnSpPr>
          <p:cNvPr id="153" name="Connector: Curved 152">
            <a:extLst>
              <a:ext uri="{FF2B5EF4-FFF2-40B4-BE49-F238E27FC236}">
                <a16:creationId xmlns:a16="http://schemas.microsoft.com/office/drawing/2014/main" id="{BFB7AB3C-9906-104F-DC97-9F6177992B50}"/>
              </a:ext>
            </a:extLst>
          </p:cNvPr>
          <p:cNvCxnSpPr>
            <a:cxnSpLocks/>
            <a:stCxn id="134" idx="2"/>
            <a:endCxn id="157" idx="0"/>
          </p:cNvCxnSpPr>
          <p:nvPr/>
        </p:nvCxnSpPr>
        <p:spPr>
          <a:xfrm rot="5400000">
            <a:off x="1261512" y="2683647"/>
            <a:ext cx="480134" cy="19961"/>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nector: Curved 153">
            <a:extLst>
              <a:ext uri="{FF2B5EF4-FFF2-40B4-BE49-F238E27FC236}">
                <a16:creationId xmlns:a16="http://schemas.microsoft.com/office/drawing/2014/main" id="{688DA03D-E9CD-0F82-CAB6-D17BAB5C8D72}"/>
              </a:ext>
            </a:extLst>
          </p:cNvPr>
          <p:cNvCxnSpPr>
            <a:cxnSpLocks/>
            <a:stCxn id="135" idx="2"/>
            <a:endCxn id="158" idx="0"/>
          </p:cNvCxnSpPr>
          <p:nvPr/>
        </p:nvCxnSpPr>
        <p:spPr>
          <a:xfrm rot="5400000">
            <a:off x="4327401" y="2693240"/>
            <a:ext cx="480135" cy="774"/>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ctor: Curved 154">
            <a:extLst>
              <a:ext uri="{FF2B5EF4-FFF2-40B4-BE49-F238E27FC236}">
                <a16:creationId xmlns:a16="http://schemas.microsoft.com/office/drawing/2014/main" id="{8F2CE122-5BDB-491B-0C25-E16F519B7CC0}"/>
              </a:ext>
            </a:extLst>
          </p:cNvPr>
          <p:cNvCxnSpPr>
            <a:cxnSpLocks/>
            <a:stCxn id="136" idx="2"/>
            <a:endCxn id="159" idx="0"/>
          </p:cNvCxnSpPr>
          <p:nvPr/>
        </p:nvCxnSpPr>
        <p:spPr>
          <a:xfrm rot="5400000">
            <a:off x="7382993" y="2692541"/>
            <a:ext cx="480134" cy="217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nector: Curved 155">
            <a:extLst>
              <a:ext uri="{FF2B5EF4-FFF2-40B4-BE49-F238E27FC236}">
                <a16:creationId xmlns:a16="http://schemas.microsoft.com/office/drawing/2014/main" id="{8A9699AB-A8E7-A3C6-5296-3F2F65EA1F08}"/>
              </a:ext>
            </a:extLst>
          </p:cNvPr>
          <p:cNvCxnSpPr>
            <a:cxnSpLocks/>
            <a:stCxn id="139" idx="2"/>
            <a:endCxn id="160" idx="0"/>
          </p:cNvCxnSpPr>
          <p:nvPr/>
        </p:nvCxnSpPr>
        <p:spPr>
          <a:xfrm rot="16200000" flipH="1">
            <a:off x="10450686" y="2683314"/>
            <a:ext cx="480133" cy="2062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57" name="Picture 156">
            <a:extLst>
              <a:ext uri="{FF2B5EF4-FFF2-40B4-BE49-F238E27FC236}">
                <a16:creationId xmlns:a16="http://schemas.microsoft.com/office/drawing/2014/main" id="{23352EA1-BCF3-C53D-E752-687552527BF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73" r="65155"/>
          <a:stretch/>
        </p:blipFill>
        <p:spPr>
          <a:xfrm>
            <a:off x="163317" y="2933694"/>
            <a:ext cx="2656562" cy="3621907"/>
          </a:xfrm>
          <a:prstGeom prst="rect">
            <a:avLst/>
          </a:prstGeom>
        </p:spPr>
      </p:pic>
      <p:pic>
        <p:nvPicPr>
          <p:cNvPr id="158" name="Picture 157">
            <a:extLst>
              <a:ext uri="{FF2B5EF4-FFF2-40B4-BE49-F238E27FC236}">
                <a16:creationId xmlns:a16="http://schemas.microsoft.com/office/drawing/2014/main" id="{B32F896D-2DD9-5D20-FC4D-9629A76AA60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2869" r="34059"/>
          <a:stretch/>
        </p:blipFill>
        <p:spPr>
          <a:xfrm>
            <a:off x="3238800" y="2933695"/>
            <a:ext cx="2656562" cy="3621907"/>
          </a:xfrm>
          <a:prstGeom prst="rect">
            <a:avLst/>
          </a:prstGeom>
        </p:spPr>
      </p:pic>
      <p:pic>
        <p:nvPicPr>
          <p:cNvPr id="159" name="Picture 158">
            <a:extLst>
              <a:ext uri="{FF2B5EF4-FFF2-40B4-BE49-F238E27FC236}">
                <a16:creationId xmlns:a16="http://schemas.microsoft.com/office/drawing/2014/main" id="{F2271B75-4D30-EEAA-114E-19C7EC682A9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4920" t="-280" r="2008" b="280"/>
          <a:stretch/>
        </p:blipFill>
        <p:spPr>
          <a:xfrm>
            <a:off x="6293692" y="2933694"/>
            <a:ext cx="2656562" cy="3621907"/>
          </a:xfrm>
          <a:prstGeom prst="rect">
            <a:avLst/>
          </a:prstGeom>
        </p:spPr>
      </p:pic>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3540961" y="-1603739"/>
            <a:ext cx="176859" cy="4933221"/>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71425" y="951301"/>
            <a:ext cx="1982707" cy="58278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34" name="Rectangle 133">
            <a:extLst>
              <a:ext uri="{FF2B5EF4-FFF2-40B4-BE49-F238E27FC236}">
                <a16:creationId xmlns:a16="http://schemas.microsoft.com/office/drawing/2014/main" id="{77821754-BB42-BC3D-3965-D0BC8F7D3C6F}"/>
              </a:ext>
            </a:extLst>
          </p:cNvPr>
          <p:cNvSpPr/>
          <p:nvPr/>
        </p:nvSpPr>
        <p:spPr>
          <a:xfrm>
            <a:off x="382556" y="1922878"/>
            <a:ext cx="2258005" cy="5306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Vertex</a:t>
            </a:r>
          </a:p>
        </p:txBody>
      </p:sp>
      <p:sp>
        <p:nvSpPr>
          <p:cNvPr id="135" name="Rectangle 134">
            <a:extLst>
              <a:ext uri="{FF2B5EF4-FFF2-40B4-BE49-F238E27FC236}">
                <a16:creationId xmlns:a16="http://schemas.microsoft.com/office/drawing/2014/main" id="{C18BFD45-A7FC-5404-26DA-28FF68EFEB0E}"/>
              </a:ext>
            </a:extLst>
          </p:cNvPr>
          <p:cNvSpPr/>
          <p:nvPr/>
        </p:nvSpPr>
        <p:spPr>
          <a:xfrm>
            <a:off x="3438852" y="192287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Edge</a:t>
            </a:r>
          </a:p>
        </p:txBody>
      </p:sp>
      <p:sp>
        <p:nvSpPr>
          <p:cNvPr id="136" name="Rectangle 135">
            <a:extLst>
              <a:ext uri="{FF2B5EF4-FFF2-40B4-BE49-F238E27FC236}">
                <a16:creationId xmlns:a16="http://schemas.microsoft.com/office/drawing/2014/main" id="{88883DE9-8773-7D19-DF99-722E6496DFC7}"/>
              </a:ext>
            </a:extLst>
          </p:cNvPr>
          <p:cNvSpPr/>
          <p:nvPr/>
        </p:nvSpPr>
        <p:spPr>
          <a:xfrm>
            <a:off x="6495143" y="192287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Face</a:t>
            </a:r>
          </a:p>
        </p:txBody>
      </p:sp>
      <p:sp>
        <p:nvSpPr>
          <p:cNvPr id="139" name="Rectangle 138">
            <a:extLst>
              <a:ext uri="{FF2B5EF4-FFF2-40B4-BE49-F238E27FC236}">
                <a16:creationId xmlns:a16="http://schemas.microsoft.com/office/drawing/2014/main" id="{27573DE6-51C3-E2BE-6964-5888B7B8F674}"/>
              </a:ext>
            </a:extLst>
          </p:cNvPr>
          <p:cNvSpPr/>
          <p:nvPr/>
        </p:nvSpPr>
        <p:spPr>
          <a:xfrm>
            <a:off x="9551438" y="192287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Frames</a:t>
            </a:r>
          </a:p>
        </p:txBody>
      </p:sp>
      <p:cxnSp>
        <p:nvCxnSpPr>
          <p:cNvPr id="140" name="Connector: Curved 139">
            <a:extLst>
              <a:ext uri="{FF2B5EF4-FFF2-40B4-BE49-F238E27FC236}">
                <a16:creationId xmlns:a16="http://schemas.microsoft.com/office/drawing/2014/main" id="{7FE23358-D531-8A5D-8EC8-CCAC1E1BBE62}"/>
              </a:ext>
            </a:extLst>
          </p:cNvPr>
          <p:cNvCxnSpPr>
            <a:cxnSpLocks/>
            <a:stCxn id="62" idx="2"/>
            <a:endCxn id="134" idx="0"/>
          </p:cNvCxnSpPr>
          <p:nvPr/>
        </p:nvCxnSpPr>
        <p:spPr>
          <a:xfrm rot="16200000" flipH="1">
            <a:off x="1142772" y="1554091"/>
            <a:ext cx="388794" cy="34878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Curved 143">
            <a:extLst>
              <a:ext uri="{FF2B5EF4-FFF2-40B4-BE49-F238E27FC236}">
                <a16:creationId xmlns:a16="http://schemas.microsoft.com/office/drawing/2014/main" id="{AAF2ADF0-79B1-15D0-3D3F-A9896EB27913}"/>
              </a:ext>
            </a:extLst>
          </p:cNvPr>
          <p:cNvCxnSpPr>
            <a:cxnSpLocks/>
            <a:stCxn id="62" idx="2"/>
            <a:endCxn id="135" idx="0"/>
          </p:cNvCxnSpPr>
          <p:nvPr/>
        </p:nvCxnSpPr>
        <p:spPr>
          <a:xfrm rot="16200000" flipH="1">
            <a:off x="2670920" y="25943"/>
            <a:ext cx="388794" cy="340507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ctor: Curved 146">
            <a:extLst>
              <a:ext uri="{FF2B5EF4-FFF2-40B4-BE49-F238E27FC236}">
                <a16:creationId xmlns:a16="http://schemas.microsoft.com/office/drawing/2014/main" id="{8C4D2BA1-B6A9-A19D-1A61-AEA530D29AB2}"/>
              </a:ext>
            </a:extLst>
          </p:cNvPr>
          <p:cNvCxnSpPr>
            <a:cxnSpLocks/>
            <a:stCxn id="62" idx="2"/>
            <a:endCxn id="136" idx="0"/>
          </p:cNvCxnSpPr>
          <p:nvPr/>
        </p:nvCxnSpPr>
        <p:spPr>
          <a:xfrm rot="16200000" flipH="1">
            <a:off x="4199065" y="-1502203"/>
            <a:ext cx="388794" cy="646136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nector: Curved 149">
            <a:extLst>
              <a:ext uri="{FF2B5EF4-FFF2-40B4-BE49-F238E27FC236}">
                <a16:creationId xmlns:a16="http://schemas.microsoft.com/office/drawing/2014/main" id="{7FEE0E43-E83A-29CE-8369-CEAD73D9933B}"/>
              </a:ext>
            </a:extLst>
          </p:cNvPr>
          <p:cNvCxnSpPr>
            <a:cxnSpLocks/>
            <a:stCxn id="62" idx="2"/>
            <a:endCxn id="139" idx="0"/>
          </p:cNvCxnSpPr>
          <p:nvPr/>
        </p:nvCxnSpPr>
        <p:spPr>
          <a:xfrm rot="16200000" flipH="1">
            <a:off x="5727213" y="-3030350"/>
            <a:ext cx="388794" cy="951766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12EDDF74-1890-CA54-40AC-88BF2543CA1D}"/>
              </a:ext>
            </a:extLst>
          </p:cNvPr>
          <p:cNvSpPr/>
          <p:nvPr/>
        </p:nvSpPr>
        <p:spPr>
          <a:xfrm>
            <a:off x="160481" y="2952417"/>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The vertex is the basic unit of 3D modeling, and it stores data about the model, such as the position, the color, the normal and so on. The difference between a vertex and a vector is that a vector is just a position without relation, while a vertex contains more information.</a:t>
            </a:r>
          </a:p>
        </p:txBody>
      </p:sp>
    </p:spTree>
    <p:extLst>
      <p:ext uri="{BB962C8B-B14F-4D97-AF65-F5344CB8AC3E}">
        <p14:creationId xmlns:p14="http://schemas.microsoft.com/office/powerpoint/2010/main" val="775063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98F20F43-8A5D-3BAF-AFCD-92C7A13199A9}"/>
              </a:ext>
            </a:extLst>
          </p:cNvPr>
          <p:cNvGrpSpPr/>
          <p:nvPr/>
        </p:nvGrpSpPr>
        <p:grpSpPr>
          <a:xfrm>
            <a:off x="9372783" y="2933693"/>
            <a:ext cx="2656562" cy="3621907"/>
            <a:chOff x="9372783" y="7398518"/>
            <a:chExt cx="2656562" cy="3621907"/>
          </a:xfrm>
        </p:grpSpPr>
        <p:sp>
          <p:nvSpPr>
            <p:cNvPr id="179" name="Rectangle 178">
              <a:extLst>
                <a:ext uri="{FF2B5EF4-FFF2-40B4-BE49-F238E27FC236}">
                  <a16:creationId xmlns:a16="http://schemas.microsoft.com/office/drawing/2014/main" id="{4F63F3A3-4B2C-91B3-D085-8C1DA52CD88B}"/>
                </a:ext>
              </a:extLst>
            </p:cNvPr>
            <p:cNvSpPr/>
            <p:nvPr/>
          </p:nvSpPr>
          <p:spPr>
            <a:xfrm>
              <a:off x="9372783" y="7398518"/>
              <a:ext cx="2653726" cy="3621907"/>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59">
              <a:extLst>
                <a:ext uri="{FF2B5EF4-FFF2-40B4-BE49-F238E27FC236}">
                  <a16:creationId xmlns:a16="http://schemas.microsoft.com/office/drawing/2014/main" id="{D9A7EAF9-7DAC-36DC-8B6E-92A63C9C48A5}"/>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6987" r="38003"/>
            <a:stretch/>
          </p:blipFill>
          <p:spPr>
            <a:xfrm>
              <a:off x="9372783" y="7398518"/>
              <a:ext cx="2656562" cy="3621907"/>
            </a:xfrm>
            <a:prstGeom prst="rect">
              <a:avLst/>
            </a:prstGeom>
          </p:spPr>
        </p:pic>
      </p:grpSp>
      <p:cxnSp>
        <p:nvCxnSpPr>
          <p:cNvPr id="153" name="Connector: Curved 152">
            <a:extLst>
              <a:ext uri="{FF2B5EF4-FFF2-40B4-BE49-F238E27FC236}">
                <a16:creationId xmlns:a16="http://schemas.microsoft.com/office/drawing/2014/main" id="{BFB7AB3C-9906-104F-DC97-9F6177992B50}"/>
              </a:ext>
            </a:extLst>
          </p:cNvPr>
          <p:cNvCxnSpPr>
            <a:cxnSpLocks/>
            <a:stCxn id="134" idx="2"/>
            <a:endCxn id="157" idx="0"/>
          </p:cNvCxnSpPr>
          <p:nvPr/>
        </p:nvCxnSpPr>
        <p:spPr>
          <a:xfrm rot="5400000">
            <a:off x="1261512" y="2683647"/>
            <a:ext cx="480134" cy="1996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nector: Curved 153">
            <a:extLst>
              <a:ext uri="{FF2B5EF4-FFF2-40B4-BE49-F238E27FC236}">
                <a16:creationId xmlns:a16="http://schemas.microsoft.com/office/drawing/2014/main" id="{688DA03D-E9CD-0F82-CAB6-D17BAB5C8D72}"/>
              </a:ext>
            </a:extLst>
          </p:cNvPr>
          <p:cNvCxnSpPr>
            <a:cxnSpLocks/>
            <a:stCxn id="135" idx="2"/>
            <a:endCxn id="158" idx="0"/>
          </p:cNvCxnSpPr>
          <p:nvPr/>
        </p:nvCxnSpPr>
        <p:spPr>
          <a:xfrm rot="5400000">
            <a:off x="4327401" y="2693240"/>
            <a:ext cx="480135" cy="774"/>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ctor: Curved 154">
            <a:extLst>
              <a:ext uri="{FF2B5EF4-FFF2-40B4-BE49-F238E27FC236}">
                <a16:creationId xmlns:a16="http://schemas.microsoft.com/office/drawing/2014/main" id="{8F2CE122-5BDB-491B-0C25-E16F519B7CC0}"/>
              </a:ext>
            </a:extLst>
          </p:cNvPr>
          <p:cNvCxnSpPr>
            <a:cxnSpLocks/>
            <a:stCxn id="136" idx="2"/>
            <a:endCxn id="159" idx="0"/>
          </p:cNvCxnSpPr>
          <p:nvPr/>
        </p:nvCxnSpPr>
        <p:spPr>
          <a:xfrm rot="5400000">
            <a:off x="7382993" y="2692541"/>
            <a:ext cx="480134" cy="217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nector: Curved 155">
            <a:extLst>
              <a:ext uri="{FF2B5EF4-FFF2-40B4-BE49-F238E27FC236}">
                <a16:creationId xmlns:a16="http://schemas.microsoft.com/office/drawing/2014/main" id="{8A9699AB-A8E7-A3C6-5296-3F2F65EA1F08}"/>
              </a:ext>
            </a:extLst>
          </p:cNvPr>
          <p:cNvCxnSpPr>
            <a:cxnSpLocks/>
            <a:stCxn id="139" idx="2"/>
            <a:endCxn id="160" idx="0"/>
          </p:cNvCxnSpPr>
          <p:nvPr/>
        </p:nvCxnSpPr>
        <p:spPr>
          <a:xfrm rot="16200000" flipH="1">
            <a:off x="10450686" y="2683314"/>
            <a:ext cx="480133" cy="2062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57" name="Picture 156">
            <a:extLst>
              <a:ext uri="{FF2B5EF4-FFF2-40B4-BE49-F238E27FC236}">
                <a16:creationId xmlns:a16="http://schemas.microsoft.com/office/drawing/2014/main" id="{23352EA1-BCF3-C53D-E752-687552527BF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73" r="65155"/>
          <a:stretch/>
        </p:blipFill>
        <p:spPr>
          <a:xfrm>
            <a:off x="163317" y="2933694"/>
            <a:ext cx="2656562" cy="3621907"/>
          </a:xfrm>
          <a:prstGeom prst="rect">
            <a:avLst/>
          </a:prstGeom>
        </p:spPr>
      </p:pic>
      <p:pic>
        <p:nvPicPr>
          <p:cNvPr id="158" name="Picture 157">
            <a:extLst>
              <a:ext uri="{FF2B5EF4-FFF2-40B4-BE49-F238E27FC236}">
                <a16:creationId xmlns:a16="http://schemas.microsoft.com/office/drawing/2014/main" id="{B32F896D-2DD9-5D20-FC4D-9629A76AA60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2869" r="34059"/>
          <a:stretch/>
        </p:blipFill>
        <p:spPr>
          <a:xfrm>
            <a:off x="3238800" y="2933695"/>
            <a:ext cx="2656562" cy="3621907"/>
          </a:xfrm>
          <a:prstGeom prst="rect">
            <a:avLst/>
          </a:prstGeom>
        </p:spPr>
      </p:pic>
      <p:pic>
        <p:nvPicPr>
          <p:cNvPr id="159" name="Picture 158">
            <a:extLst>
              <a:ext uri="{FF2B5EF4-FFF2-40B4-BE49-F238E27FC236}">
                <a16:creationId xmlns:a16="http://schemas.microsoft.com/office/drawing/2014/main" id="{F2271B75-4D30-EEAA-114E-19C7EC682A9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4920" t="-280" r="2008" b="280"/>
          <a:stretch/>
        </p:blipFill>
        <p:spPr>
          <a:xfrm>
            <a:off x="6293692" y="2933694"/>
            <a:ext cx="2656562" cy="3621907"/>
          </a:xfrm>
          <a:prstGeom prst="rect">
            <a:avLst/>
          </a:prstGeom>
        </p:spPr>
      </p:pic>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3540961" y="-1603739"/>
            <a:ext cx="176859" cy="4933221"/>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71425" y="951301"/>
            <a:ext cx="1982707" cy="58278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34" name="Rectangle 133">
            <a:extLst>
              <a:ext uri="{FF2B5EF4-FFF2-40B4-BE49-F238E27FC236}">
                <a16:creationId xmlns:a16="http://schemas.microsoft.com/office/drawing/2014/main" id="{77821754-BB42-BC3D-3965-D0BC8F7D3C6F}"/>
              </a:ext>
            </a:extLst>
          </p:cNvPr>
          <p:cNvSpPr/>
          <p:nvPr/>
        </p:nvSpPr>
        <p:spPr>
          <a:xfrm>
            <a:off x="382556" y="1922878"/>
            <a:ext cx="2258005"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Vertex</a:t>
            </a:r>
          </a:p>
        </p:txBody>
      </p:sp>
      <p:sp>
        <p:nvSpPr>
          <p:cNvPr id="135" name="Rectangle 134">
            <a:extLst>
              <a:ext uri="{FF2B5EF4-FFF2-40B4-BE49-F238E27FC236}">
                <a16:creationId xmlns:a16="http://schemas.microsoft.com/office/drawing/2014/main" id="{C18BFD45-A7FC-5404-26DA-28FF68EFEB0E}"/>
              </a:ext>
            </a:extLst>
          </p:cNvPr>
          <p:cNvSpPr/>
          <p:nvPr/>
        </p:nvSpPr>
        <p:spPr>
          <a:xfrm>
            <a:off x="3438852" y="1922878"/>
            <a:ext cx="2258006" cy="5306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Edge</a:t>
            </a:r>
          </a:p>
        </p:txBody>
      </p:sp>
      <p:sp>
        <p:nvSpPr>
          <p:cNvPr id="136" name="Rectangle 135">
            <a:extLst>
              <a:ext uri="{FF2B5EF4-FFF2-40B4-BE49-F238E27FC236}">
                <a16:creationId xmlns:a16="http://schemas.microsoft.com/office/drawing/2014/main" id="{88883DE9-8773-7D19-DF99-722E6496DFC7}"/>
              </a:ext>
            </a:extLst>
          </p:cNvPr>
          <p:cNvSpPr/>
          <p:nvPr/>
        </p:nvSpPr>
        <p:spPr>
          <a:xfrm>
            <a:off x="6495143" y="192287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Face</a:t>
            </a:r>
          </a:p>
        </p:txBody>
      </p:sp>
      <p:sp>
        <p:nvSpPr>
          <p:cNvPr id="139" name="Rectangle 138">
            <a:extLst>
              <a:ext uri="{FF2B5EF4-FFF2-40B4-BE49-F238E27FC236}">
                <a16:creationId xmlns:a16="http://schemas.microsoft.com/office/drawing/2014/main" id="{27573DE6-51C3-E2BE-6964-5888B7B8F674}"/>
              </a:ext>
            </a:extLst>
          </p:cNvPr>
          <p:cNvSpPr/>
          <p:nvPr/>
        </p:nvSpPr>
        <p:spPr>
          <a:xfrm>
            <a:off x="9551438" y="192287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Frames</a:t>
            </a:r>
          </a:p>
        </p:txBody>
      </p:sp>
      <p:cxnSp>
        <p:nvCxnSpPr>
          <p:cNvPr id="140" name="Connector: Curved 139">
            <a:extLst>
              <a:ext uri="{FF2B5EF4-FFF2-40B4-BE49-F238E27FC236}">
                <a16:creationId xmlns:a16="http://schemas.microsoft.com/office/drawing/2014/main" id="{7FE23358-D531-8A5D-8EC8-CCAC1E1BBE62}"/>
              </a:ext>
            </a:extLst>
          </p:cNvPr>
          <p:cNvCxnSpPr>
            <a:cxnSpLocks/>
            <a:stCxn id="62" idx="2"/>
            <a:endCxn id="134" idx="0"/>
          </p:cNvCxnSpPr>
          <p:nvPr/>
        </p:nvCxnSpPr>
        <p:spPr>
          <a:xfrm rot="16200000" flipH="1">
            <a:off x="1142772" y="1554091"/>
            <a:ext cx="388794" cy="34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Curved 143">
            <a:extLst>
              <a:ext uri="{FF2B5EF4-FFF2-40B4-BE49-F238E27FC236}">
                <a16:creationId xmlns:a16="http://schemas.microsoft.com/office/drawing/2014/main" id="{AAF2ADF0-79B1-15D0-3D3F-A9896EB27913}"/>
              </a:ext>
            </a:extLst>
          </p:cNvPr>
          <p:cNvCxnSpPr>
            <a:cxnSpLocks/>
            <a:stCxn id="62" idx="2"/>
            <a:endCxn id="135" idx="0"/>
          </p:cNvCxnSpPr>
          <p:nvPr/>
        </p:nvCxnSpPr>
        <p:spPr>
          <a:xfrm rot="16200000" flipH="1">
            <a:off x="2670920" y="25943"/>
            <a:ext cx="388794" cy="340507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ctor: Curved 146">
            <a:extLst>
              <a:ext uri="{FF2B5EF4-FFF2-40B4-BE49-F238E27FC236}">
                <a16:creationId xmlns:a16="http://schemas.microsoft.com/office/drawing/2014/main" id="{8C4D2BA1-B6A9-A19D-1A61-AEA530D29AB2}"/>
              </a:ext>
            </a:extLst>
          </p:cNvPr>
          <p:cNvCxnSpPr>
            <a:cxnSpLocks/>
            <a:stCxn id="62" idx="2"/>
            <a:endCxn id="136" idx="0"/>
          </p:cNvCxnSpPr>
          <p:nvPr/>
        </p:nvCxnSpPr>
        <p:spPr>
          <a:xfrm rot="16200000" flipH="1">
            <a:off x="4199065" y="-1502203"/>
            <a:ext cx="388794" cy="646136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nector: Curved 149">
            <a:extLst>
              <a:ext uri="{FF2B5EF4-FFF2-40B4-BE49-F238E27FC236}">
                <a16:creationId xmlns:a16="http://schemas.microsoft.com/office/drawing/2014/main" id="{7FEE0E43-E83A-29CE-8369-CEAD73D9933B}"/>
              </a:ext>
            </a:extLst>
          </p:cNvPr>
          <p:cNvCxnSpPr>
            <a:cxnSpLocks/>
            <a:stCxn id="62" idx="2"/>
            <a:endCxn id="139" idx="0"/>
          </p:cNvCxnSpPr>
          <p:nvPr/>
        </p:nvCxnSpPr>
        <p:spPr>
          <a:xfrm rot="16200000" flipH="1">
            <a:off x="5727213" y="-3030350"/>
            <a:ext cx="388794" cy="951766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12EDDF74-1890-CA54-40AC-88BF2543CA1D}"/>
              </a:ext>
            </a:extLst>
          </p:cNvPr>
          <p:cNvSpPr/>
          <p:nvPr/>
        </p:nvSpPr>
        <p:spPr>
          <a:xfrm>
            <a:off x="160481" y="2952417"/>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The vertex is the basic unit of 3D modeling, and it stores data about the model, such as the position, the color, the normal and so on. The difference between a vertex and a vector is that a vector is just a position without relation, while a vertex contains more information.</a:t>
            </a:r>
          </a:p>
        </p:txBody>
      </p:sp>
      <p:sp>
        <p:nvSpPr>
          <p:cNvPr id="4" name="Rectangle 3">
            <a:extLst>
              <a:ext uri="{FF2B5EF4-FFF2-40B4-BE49-F238E27FC236}">
                <a16:creationId xmlns:a16="http://schemas.microsoft.com/office/drawing/2014/main" id="{24462B36-02EA-7008-B764-69B63A08174A}"/>
              </a:ext>
            </a:extLst>
          </p:cNvPr>
          <p:cNvSpPr/>
          <p:nvPr/>
        </p:nvSpPr>
        <p:spPr>
          <a:xfrm>
            <a:off x="3244658" y="2933692"/>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The edge is a line that connects two vertices, and it makes a transition between the data of the two vertices. The edge is considered a visual representation of a vector that starts from the first vertex and ends at the second vertex.</a:t>
            </a:r>
          </a:p>
        </p:txBody>
      </p:sp>
    </p:spTree>
    <p:extLst>
      <p:ext uri="{BB962C8B-B14F-4D97-AF65-F5344CB8AC3E}">
        <p14:creationId xmlns:p14="http://schemas.microsoft.com/office/powerpoint/2010/main" val="3404571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afterEffect">
                                  <p:stCondLst>
                                    <p:cond delay="0"/>
                                  </p:stCondLst>
                                  <p:childTnLst>
                                    <p:animEffect transition="out" filter="wipe(down)">
                                      <p:cBhvr>
                                        <p:cTn id="6" dur="500"/>
                                        <p:tgtEl>
                                          <p:spTgt spid="76"/>
                                        </p:tgtEl>
                                      </p:cBhvr>
                                    </p:animEffect>
                                    <p:set>
                                      <p:cBhvr>
                                        <p:cTn id="7" dur="1" fill="hold">
                                          <p:stCondLst>
                                            <p:cond delay="499"/>
                                          </p:stCondLst>
                                        </p:cTn>
                                        <p:tgtEl>
                                          <p:spTgt spid="7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98F20F43-8A5D-3BAF-AFCD-92C7A13199A9}"/>
              </a:ext>
            </a:extLst>
          </p:cNvPr>
          <p:cNvGrpSpPr/>
          <p:nvPr/>
        </p:nvGrpSpPr>
        <p:grpSpPr>
          <a:xfrm>
            <a:off x="9372783" y="2933693"/>
            <a:ext cx="2656562" cy="3621907"/>
            <a:chOff x="9372783" y="7398518"/>
            <a:chExt cx="2656562" cy="3621907"/>
          </a:xfrm>
        </p:grpSpPr>
        <p:sp>
          <p:nvSpPr>
            <p:cNvPr id="179" name="Rectangle 178">
              <a:extLst>
                <a:ext uri="{FF2B5EF4-FFF2-40B4-BE49-F238E27FC236}">
                  <a16:creationId xmlns:a16="http://schemas.microsoft.com/office/drawing/2014/main" id="{4F63F3A3-4B2C-91B3-D085-8C1DA52CD88B}"/>
                </a:ext>
              </a:extLst>
            </p:cNvPr>
            <p:cNvSpPr/>
            <p:nvPr/>
          </p:nvSpPr>
          <p:spPr>
            <a:xfrm>
              <a:off x="9372783" y="7398518"/>
              <a:ext cx="2653726" cy="3621907"/>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59">
              <a:extLst>
                <a:ext uri="{FF2B5EF4-FFF2-40B4-BE49-F238E27FC236}">
                  <a16:creationId xmlns:a16="http://schemas.microsoft.com/office/drawing/2014/main" id="{D9A7EAF9-7DAC-36DC-8B6E-92A63C9C48A5}"/>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6987" r="38003"/>
            <a:stretch/>
          </p:blipFill>
          <p:spPr>
            <a:xfrm>
              <a:off x="9372783" y="7398518"/>
              <a:ext cx="2656562" cy="3621907"/>
            </a:xfrm>
            <a:prstGeom prst="rect">
              <a:avLst/>
            </a:prstGeom>
          </p:spPr>
        </p:pic>
      </p:grpSp>
      <p:cxnSp>
        <p:nvCxnSpPr>
          <p:cNvPr id="153" name="Connector: Curved 152">
            <a:extLst>
              <a:ext uri="{FF2B5EF4-FFF2-40B4-BE49-F238E27FC236}">
                <a16:creationId xmlns:a16="http://schemas.microsoft.com/office/drawing/2014/main" id="{BFB7AB3C-9906-104F-DC97-9F6177992B50}"/>
              </a:ext>
            </a:extLst>
          </p:cNvPr>
          <p:cNvCxnSpPr>
            <a:cxnSpLocks/>
            <a:stCxn id="134" idx="2"/>
            <a:endCxn id="157" idx="0"/>
          </p:cNvCxnSpPr>
          <p:nvPr/>
        </p:nvCxnSpPr>
        <p:spPr>
          <a:xfrm rot="5400000">
            <a:off x="1261512" y="2683647"/>
            <a:ext cx="480134" cy="1996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nector: Curved 153">
            <a:extLst>
              <a:ext uri="{FF2B5EF4-FFF2-40B4-BE49-F238E27FC236}">
                <a16:creationId xmlns:a16="http://schemas.microsoft.com/office/drawing/2014/main" id="{688DA03D-E9CD-0F82-CAB6-D17BAB5C8D72}"/>
              </a:ext>
            </a:extLst>
          </p:cNvPr>
          <p:cNvCxnSpPr>
            <a:cxnSpLocks/>
            <a:stCxn id="135" idx="2"/>
            <a:endCxn id="158" idx="0"/>
          </p:cNvCxnSpPr>
          <p:nvPr/>
        </p:nvCxnSpPr>
        <p:spPr>
          <a:xfrm rot="5400000">
            <a:off x="4327401" y="2693240"/>
            <a:ext cx="480135" cy="774"/>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ctor: Curved 154">
            <a:extLst>
              <a:ext uri="{FF2B5EF4-FFF2-40B4-BE49-F238E27FC236}">
                <a16:creationId xmlns:a16="http://schemas.microsoft.com/office/drawing/2014/main" id="{8F2CE122-5BDB-491B-0C25-E16F519B7CC0}"/>
              </a:ext>
            </a:extLst>
          </p:cNvPr>
          <p:cNvCxnSpPr>
            <a:cxnSpLocks/>
            <a:stCxn id="136" idx="2"/>
            <a:endCxn id="159" idx="0"/>
          </p:cNvCxnSpPr>
          <p:nvPr/>
        </p:nvCxnSpPr>
        <p:spPr>
          <a:xfrm rot="5400000">
            <a:off x="7382993" y="2692541"/>
            <a:ext cx="480134" cy="2173"/>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nector: Curved 155">
            <a:extLst>
              <a:ext uri="{FF2B5EF4-FFF2-40B4-BE49-F238E27FC236}">
                <a16:creationId xmlns:a16="http://schemas.microsoft.com/office/drawing/2014/main" id="{8A9699AB-A8E7-A3C6-5296-3F2F65EA1F08}"/>
              </a:ext>
            </a:extLst>
          </p:cNvPr>
          <p:cNvCxnSpPr>
            <a:cxnSpLocks/>
            <a:stCxn id="139" idx="2"/>
            <a:endCxn id="160" idx="0"/>
          </p:cNvCxnSpPr>
          <p:nvPr/>
        </p:nvCxnSpPr>
        <p:spPr>
          <a:xfrm rot="16200000" flipH="1">
            <a:off x="10450686" y="2683314"/>
            <a:ext cx="480133" cy="2062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57" name="Picture 156">
            <a:extLst>
              <a:ext uri="{FF2B5EF4-FFF2-40B4-BE49-F238E27FC236}">
                <a16:creationId xmlns:a16="http://schemas.microsoft.com/office/drawing/2014/main" id="{23352EA1-BCF3-C53D-E752-687552527BF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73" r="65155"/>
          <a:stretch/>
        </p:blipFill>
        <p:spPr>
          <a:xfrm>
            <a:off x="163317" y="2933694"/>
            <a:ext cx="2656562" cy="3621907"/>
          </a:xfrm>
          <a:prstGeom prst="rect">
            <a:avLst/>
          </a:prstGeom>
        </p:spPr>
      </p:pic>
      <p:pic>
        <p:nvPicPr>
          <p:cNvPr id="158" name="Picture 157">
            <a:extLst>
              <a:ext uri="{FF2B5EF4-FFF2-40B4-BE49-F238E27FC236}">
                <a16:creationId xmlns:a16="http://schemas.microsoft.com/office/drawing/2014/main" id="{B32F896D-2DD9-5D20-FC4D-9629A76AA60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2869" r="34059"/>
          <a:stretch/>
        </p:blipFill>
        <p:spPr>
          <a:xfrm>
            <a:off x="3238800" y="2933695"/>
            <a:ext cx="2656562" cy="3621907"/>
          </a:xfrm>
          <a:prstGeom prst="rect">
            <a:avLst/>
          </a:prstGeom>
        </p:spPr>
      </p:pic>
      <p:pic>
        <p:nvPicPr>
          <p:cNvPr id="159" name="Picture 158">
            <a:extLst>
              <a:ext uri="{FF2B5EF4-FFF2-40B4-BE49-F238E27FC236}">
                <a16:creationId xmlns:a16="http://schemas.microsoft.com/office/drawing/2014/main" id="{F2271B75-4D30-EEAA-114E-19C7EC682A9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4920" t="-280" r="2008" b="280"/>
          <a:stretch/>
        </p:blipFill>
        <p:spPr>
          <a:xfrm>
            <a:off x="6293692" y="2933694"/>
            <a:ext cx="2656562" cy="3621907"/>
          </a:xfrm>
          <a:prstGeom prst="rect">
            <a:avLst/>
          </a:prstGeom>
        </p:spPr>
      </p:pic>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3540961" y="-1603739"/>
            <a:ext cx="176859" cy="4933221"/>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71425" y="951301"/>
            <a:ext cx="1982707" cy="58278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34" name="Rectangle 133">
            <a:extLst>
              <a:ext uri="{FF2B5EF4-FFF2-40B4-BE49-F238E27FC236}">
                <a16:creationId xmlns:a16="http://schemas.microsoft.com/office/drawing/2014/main" id="{77821754-BB42-BC3D-3965-D0BC8F7D3C6F}"/>
              </a:ext>
            </a:extLst>
          </p:cNvPr>
          <p:cNvSpPr/>
          <p:nvPr/>
        </p:nvSpPr>
        <p:spPr>
          <a:xfrm>
            <a:off x="382556" y="1922878"/>
            <a:ext cx="2258005"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Vertex</a:t>
            </a:r>
          </a:p>
        </p:txBody>
      </p:sp>
      <p:sp>
        <p:nvSpPr>
          <p:cNvPr id="135" name="Rectangle 134">
            <a:extLst>
              <a:ext uri="{FF2B5EF4-FFF2-40B4-BE49-F238E27FC236}">
                <a16:creationId xmlns:a16="http://schemas.microsoft.com/office/drawing/2014/main" id="{C18BFD45-A7FC-5404-26DA-28FF68EFEB0E}"/>
              </a:ext>
            </a:extLst>
          </p:cNvPr>
          <p:cNvSpPr/>
          <p:nvPr/>
        </p:nvSpPr>
        <p:spPr>
          <a:xfrm>
            <a:off x="3438852" y="192287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Edge</a:t>
            </a:r>
          </a:p>
        </p:txBody>
      </p:sp>
      <p:sp>
        <p:nvSpPr>
          <p:cNvPr id="136" name="Rectangle 135">
            <a:extLst>
              <a:ext uri="{FF2B5EF4-FFF2-40B4-BE49-F238E27FC236}">
                <a16:creationId xmlns:a16="http://schemas.microsoft.com/office/drawing/2014/main" id="{88883DE9-8773-7D19-DF99-722E6496DFC7}"/>
              </a:ext>
            </a:extLst>
          </p:cNvPr>
          <p:cNvSpPr/>
          <p:nvPr/>
        </p:nvSpPr>
        <p:spPr>
          <a:xfrm>
            <a:off x="6495143" y="1922878"/>
            <a:ext cx="2258006" cy="5306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Face</a:t>
            </a:r>
          </a:p>
        </p:txBody>
      </p:sp>
      <p:sp>
        <p:nvSpPr>
          <p:cNvPr id="139" name="Rectangle 138">
            <a:extLst>
              <a:ext uri="{FF2B5EF4-FFF2-40B4-BE49-F238E27FC236}">
                <a16:creationId xmlns:a16="http://schemas.microsoft.com/office/drawing/2014/main" id="{27573DE6-51C3-E2BE-6964-5888B7B8F674}"/>
              </a:ext>
            </a:extLst>
          </p:cNvPr>
          <p:cNvSpPr/>
          <p:nvPr/>
        </p:nvSpPr>
        <p:spPr>
          <a:xfrm>
            <a:off x="9551438" y="192287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Frames</a:t>
            </a:r>
          </a:p>
        </p:txBody>
      </p:sp>
      <p:cxnSp>
        <p:nvCxnSpPr>
          <p:cNvPr id="140" name="Connector: Curved 139">
            <a:extLst>
              <a:ext uri="{FF2B5EF4-FFF2-40B4-BE49-F238E27FC236}">
                <a16:creationId xmlns:a16="http://schemas.microsoft.com/office/drawing/2014/main" id="{7FE23358-D531-8A5D-8EC8-CCAC1E1BBE62}"/>
              </a:ext>
            </a:extLst>
          </p:cNvPr>
          <p:cNvCxnSpPr>
            <a:cxnSpLocks/>
            <a:stCxn id="62" idx="2"/>
            <a:endCxn id="134" idx="0"/>
          </p:cNvCxnSpPr>
          <p:nvPr/>
        </p:nvCxnSpPr>
        <p:spPr>
          <a:xfrm rot="16200000" flipH="1">
            <a:off x="1142772" y="1554091"/>
            <a:ext cx="388794" cy="34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Curved 143">
            <a:extLst>
              <a:ext uri="{FF2B5EF4-FFF2-40B4-BE49-F238E27FC236}">
                <a16:creationId xmlns:a16="http://schemas.microsoft.com/office/drawing/2014/main" id="{AAF2ADF0-79B1-15D0-3D3F-A9896EB27913}"/>
              </a:ext>
            </a:extLst>
          </p:cNvPr>
          <p:cNvCxnSpPr>
            <a:cxnSpLocks/>
            <a:stCxn id="62" idx="2"/>
            <a:endCxn id="135" idx="0"/>
          </p:cNvCxnSpPr>
          <p:nvPr/>
        </p:nvCxnSpPr>
        <p:spPr>
          <a:xfrm rot="16200000" flipH="1">
            <a:off x="2670920" y="25943"/>
            <a:ext cx="388794" cy="340507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ctor: Curved 146">
            <a:extLst>
              <a:ext uri="{FF2B5EF4-FFF2-40B4-BE49-F238E27FC236}">
                <a16:creationId xmlns:a16="http://schemas.microsoft.com/office/drawing/2014/main" id="{8C4D2BA1-B6A9-A19D-1A61-AEA530D29AB2}"/>
              </a:ext>
            </a:extLst>
          </p:cNvPr>
          <p:cNvCxnSpPr>
            <a:cxnSpLocks/>
            <a:stCxn id="62" idx="2"/>
            <a:endCxn id="136" idx="0"/>
          </p:cNvCxnSpPr>
          <p:nvPr/>
        </p:nvCxnSpPr>
        <p:spPr>
          <a:xfrm rot="16200000" flipH="1">
            <a:off x="4199065" y="-1502203"/>
            <a:ext cx="388794" cy="6461367"/>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nector: Curved 149">
            <a:extLst>
              <a:ext uri="{FF2B5EF4-FFF2-40B4-BE49-F238E27FC236}">
                <a16:creationId xmlns:a16="http://schemas.microsoft.com/office/drawing/2014/main" id="{7FEE0E43-E83A-29CE-8369-CEAD73D9933B}"/>
              </a:ext>
            </a:extLst>
          </p:cNvPr>
          <p:cNvCxnSpPr>
            <a:cxnSpLocks/>
            <a:stCxn id="62" idx="2"/>
            <a:endCxn id="139" idx="0"/>
          </p:cNvCxnSpPr>
          <p:nvPr/>
        </p:nvCxnSpPr>
        <p:spPr>
          <a:xfrm rot="16200000" flipH="1">
            <a:off x="5727213" y="-3030350"/>
            <a:ext cx="388794" cy="951766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4462B36-02EA-7008-B764-69B63A08174A}"/>
              </a:ext>
            </a:extLst>
          </p:cNvPr>
          <p:cNvSpPr/>
          <p:nvPr/>
        </p:nvSpPr>
        <p:spPr>
          <a:xfrm>
            <a:off x="3244658" y="2933692"/>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The edge is a line that connects two vertices, and it makes a transition between the data of the two vertices. The edge is considered a visual representation of a vector that starts from the first vertex and ends at the second vertex.</a:t>
            </a:r>
          </a:p>
        </p:txBody>
      </p:sp>
      <p:sp>
        <p:nvSpPr>
          <p:cNvPr id="5" name="Rectangle 4">
            <a:extLst>
              <a:ext uri="{FF2B5EF4-FFF2-40B4-BE49-F238E27FC236}">
                <a16:creationId xmlns:a16="http://schemas.microsoft.com/office/drawing/2014/main" id="{3CC225F1-5785-FFC3-B383-AFE46B01FD91}"/>
              </a:ext>
            </a:extLst>
          </p:cNvPr>
          <p:cNvSpPr/>
          <p:nvPr/>
        </p:nvSpPr>
        <p:spPr>
          <a:xfrm>
            <a:off x="6302358" y="2952417"/>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The face is a combination of two triangles where they are shared with two vertices. Each triangle is ended in the started vertex (closed shape). A single face’s vertices share the same normal directions. As stander faces should consist of four vertices.</a:t>
            </a:r>
          </a:p>
        </p:txBody>
      </p:sp>
    </p:spTree>
    <p:extLst>
      <p:ext uri="{BB962C8B-B14F-4D97-AF65-F5344CB8AC3E}">
        <p14:creationId xmlns:p14="http://schemas.microsoft.com/office/powerpoint/2010/main" val="29784455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after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98F20F43-8A5D-3BAF-AFCD-92C7A13199A9}"/>
              </a:ext>
            </a:extLst>
          </p:cNvPr>
          <p:cNvGrpSpPr/>
          <p:nvPr/>
        </p:nvGrpSpPr>
        <p:grpSpPr>
          <a:xfrm>
            <a:off x="9372783" y="2933693"/>
            <a:ext cx="2656562" cy="3621907"/>
            <a:chOff x="9372783" y="7398518"/>
            <a:chExt cx="2656562" cy="3621907"/>
          </a:xfrm>
        </p:grpSpPr>
        <p:sp>
          <p:nvSpPr>
            <p:cNvPr id="179" name="Rectangle 178">
              <a:extLst>
                <a:ext uri="{FF2B5EF4-FFF2-40B4-BE49-F238E27FC236}">
                  <a16:creationId xmlns:a16="http://schemas.microsoft.com/office/drawing/2014/main" id="{4F63F3A3-4B2C-91B3-D085-8C1DA52CD88B}"/>
                </a:ext>
              </a:extLst>
            </p:cNvPr>
            <p:cNvSpPr/>
            <p:nvPr/>
          </p:nvSpPr>
          <p:spPr>
            <a:xfrm>
              <a:off x="9372783" y="7398518"/>
              <a:ext cx="2653726" cy="3621907"/>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59">
              <a:extLst>
                <a:ext uri="{FF2B5EF4-FFF2-40B4-BE49-F238E27FC236}">
                  <a16:creationId xmlns:a16="http://schemas.microsoft.com/office/drawing/2014/main" id="{D9A7EAF9-7DAC-36DC-8B6E-92A63C9C48A5}"/>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6987" r="38003"/>
            <a:stretch/>
          </p:blipFill>
          <p:spPr>
            <a:xfrm>
              <a:off x="9372783" y="7398518"/>
              <a:ext cx="2656562" cy="3621907"/>
            </a:xfrm>
            <a:prstGeom prst="rect">
              <a:avLst/>
            </a:prstGeom>
          </p:spPr>
        </p:pic>
      </p:grpSp>
      <p:cxnSp>
        <p:nvCxnSpPr>
          <p:cNvPr id="153" name="Connector: Curved 152">
            <a:extLst>
              <a:ext uri="{FF2B5EF4-FFF2-40B4-BE49-F238E27FC236}">
                <a16:creationId xmlns:a16="http://schemas.microsoft.com/office/drawing/2014/main" id="{BFB7AB3C-9906-104F-DC97-9F6177992B50}"/>
              </a:ext>
            </a:extLst>
          </p:cNvPr>
          <p:cNvCxnSpPr>
            <a:cxnSpLocks/>
            <a:stCxn id="134" idx="2"/>
            <a:endCxn id="157" idx="0"/>
          </p:cNvCxnSpPr>
          <p:nvPr/>
        </p:nvCxnSpPr>
        <p:spPr>
          <a:xfrm rot="5400000">
            <a:off x="1261512" y="2683647"/>
            <a:ext cx="480134" cy="1996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nector: Curved 153">
            <a:extLst>
              <a:ext uri="{FF2B5EF4-FFF2-40B4-BE49-F238E27FC236}">
                <a16:creationId xmlns:a16="http://schemas.microsoft.com/office/drawing/2014/main" id="{688DA03D-E9CD-0F82-CAB6-D17BAB5C8D72}"/>
              </a:ext>
            </a:extLst>
          </p:cNvPr>
          <p:cNvCxnSpPr>
            <a:cxnSpLocks/>
            <a:stCxn id="135" idx="2"/>
            <a:endCxn id="158" idx="0"/>
          </p:cNvCxnSpPr>
          <p:nvPr/>
        </p:nvCxnSpPr>
        <p:spPr>
          <a:xfrm rot="5400000">
            <a:off x="4327401" y="2693240"/>
            <a:ext cx="480135" cy="774"/>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ctor: Curved 154">
            <a:extLst>
              <a:ext uri="{FF2B5EF4-FFF2-40B4-BE49-F238E27FC236}">
                <a16:creationId xmlns:a16="http://schemas.microsoft.com/office/drawing/2014/main" id="{8F2CE122-5BDB-491B-0C25-E16F519B7CC0}"/>
              </a:ext>
            </a:extLst>
          </p:cNvPr>
          <p:cNvCxnSpPr>
            <a:cxnSpLocks/>
            <a:stCxn id="136" idx="2"/>
            <a:endCxn id="159" idx="0"/>
          </p:cNvCxnSpPr>
          <p:nvPr/>
        </p:nvCxnSpPr>
        <p:spPr>
          <a:xfrm rot="5400000">
            <a:off x="7382993" y="2692541"/>
            <a:ext cx="480134" cy="217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nector: Curved 155">
            <a:extLst>
              <a:ext uri="{FF2B5EF4-FFF2-40B4-BE49-F238E27FC236}">
                <a16:creationId xmlns:a16="http://schemas.microsoft.com/office/drawing/2014/main" id="{8A9699AB-A8E7-A3C6-5296-3F2F65EA1F08}"/>
              </a:ext>
            </a:extLst>
          </p:cNvPr>
          <p:cNvCxnSpPr>
            <a:cxnSpLocks/>
            <a:stCxn id="139" idx="2"/>
            <a:endCxn id="160" idx="0"/>
          </p:cNvCxnSpPr>
          <p:nvPr/>
        </p:nvCxnSpPr>
        <p:spPr>
          <a:xfrm rot="16200000" flipH="1">
            <a:off x="10450686" y="2683314"/>
            <a:ext cx="480133" cy="20623"/>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7" name="Picture 156">
            <a:extLst>
              <a:ext uri="{FF2B5EF4-FFF2-40B4-BE49-F238E27FC236}">
                <a16:creationId xmlns:a16="http://schemas.microsoft.com/office/drawing/2014/main" id="{23352EA1-BCF3-C53D-E752-687552527BF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73" r="65155"/>
          <a:stretch/>
        </p:blipFill>
        <p:spPr>
          <a:xfrm>
            <a:off x="163317" y="2933694"/>
            <a:ext cx="2656562" cy="3621907"/>
          </a:xfrm>
          <a:prstGeom prst="rect">
            <a:avLst/>
          </a:prstGeom>
        </p:spPr>
      </p:pic>
      <p:pic>
        <p:nvPicPr>
          <p:cNvPr id="158" name="Picture 157">
            <a:extLst>
              <a:ext uri="{FF2B5EF4-FFF2-40B4-BE49-F238E27FC236}">
                <a16:creationId xmlns:a16="http://schemas.microsoft.com/office/drawing/2014/main" id="{B32F896D-2DD9-5D20-FC4D-9629A76AA60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2869" r="34059"/>
          <a:stretch/>
        </p:blipFill>
        <p:spPr>
          <a:xfrm>
            <a:off x="3238800" y="2933695"/>
            <a:ext cx="2656562" cy="3621907"/>
          </a:xfrm>
          <a:prstGeom prst="rect">
            <a:avLst/>
          </a:prstGeom>
        </p:spPr>
      </p:pic>
      <p:pic>
        <p:nvPicPr>
          <p:cNvPr id="159" name="Picture 158">
            <a:extLst>
              <a:ext uri="{FF2B5EF4-FFF2-40B4-BE49-F238E27FC236}">
                <a16:creationId xmlns:a16="http://schemas.microsoft.com/office/drawing/2014/main" id="{F2271B75-4D30-EEAA-114E-19C7EC682A9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4920" t="-280" r="2008" b="280"/>
          <a:stretch/>
        </p:blipFill>
        <p:spPr>
          <a:xfrm>
            <a:off x="6293692" y="2933694"/>
            <a:ext cx="2656562" cy="3621907"/>
          </a:xfrm>
          <a:prstGeom prst="rect">
            <a:avLst/>
          </a:prstGeom>
        </p:spPr>
      </p:pic>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3540961" y="-1603739"/>
            <a:ext cx="176859" cy="4933221"/>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71425" y="951301"/>
            <a:ext cx="1982707" cy="58278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34" name="Rectangle 133">
            <a:extLst>
              <a:ext uri="{FF2B5EF4-FFF2-40B4-BE49-F238E27FC236}">
                <a16:creationId xmlns:a16="http://schemas.microsoft.com/office/drawing/2014/main" id="{77821754-BB42-BC3D-3965-D0BC8F7D3C6F}"/>
              </a:ext>
            </a:extLst>
          </p:cNvPr>
          <p:cNvSpPr/>
          <p:nvPr/>
        </p:nvSpPr>
        <p:spPr>
          <a:xfrm>
            <a:off x="382556" y="1922878"/>
            <a:ext cx="2258005"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Vertex</a:t>
            </a:r>
          </a:p>
        </p:txBody>
      </p:sp>
      <p:sp>
        <p:nvSpPr>
          <p:cNvPr id="135" name="Rectangle 134">
            <a:extLst>
              <a:ext uri="{FF2B5EF4-FFF2-40B4-BE49-F238E27FC236}">
                <a16:creationId xmlns:a16="http://schemas.microsoft.com/office/drawing/2014/main" id="{C18BFD45-A7FC-5404-26DA-28FF68EFEB0E}"/>
              </a:ext>
            </a:extLst>
          </p:cNvPr>
          <p:cNvSpPr/>
          <p:nvPr/>
        </p:nvSpPr>
        <p:spPr>
          <a:xfrm>
            <a:off x="3438852" y="192287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Edge</a:t>
            </a:r>
          </a:p>
        </p:txBody>
      </p:sp>
      <p:sp>
        <p:nvSpPr>
          <p:cNvPr id="136" name="Rectangle 135">
            <a:extLst>
              <a:ext uri="{FF2B5EF4-FFF2-40B4-BE49-F238E27FC236}">
                <a16:creationId xmlns:a16="http://schemas.microsoft.com/office/drawing/2014/main" id="{88883DE9-8773-7D19-DF99-722E6496DFC7}"/>
              </a:ext>
            </a:extLst>
          </p:cNvPr>
          <p:cNvSpPr/>
          <p:nvPr/>
        </p:nvSpPr>
        <p:spPr>
          <a:xfrm>
            <a:off x="6495143" y="192287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Face</a:t>
            </a:r>
          </a:p>
        </p:txBody>
      </p:sp>
      <p:sp>
        <p:nvSpPr>
          <p:cNvPr id="139" name="Rectangle 138">
            <a:extLst>
              <a:ext uri="{FF2B5EF4-FFF2-40B4-BE49-F238E27FC236}">
                <a16:creationId xmlns:a16="http://schemas.microsoft.com/office/drawing/2014/main" id="{27573DE6-51C3-E2BE-6964-5888B7B8F674}"/>
              </a:ext>
            </a:extLst>
          </p:cNvPr>
          <p:cNvSpPr/>
          <p:nvPr/>
        </p:nvSpPr>
        <p:spPr>
          <a:xfrm>
            <a:off x="9551438" y="1922878"/>
            <a:ext cx="2258006" cy="5306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Frames</a:t>
            </a:r>
          </a:p>
        </p:txBody>
      </p:sp>
      <p:cxnSp>
        <p:nvCxnSpPr>
          <p:cNvPr id="140" name="Connector: Curved 139">
            <a:extLst>
              <a:ext uri="{FF2B5EF4-FFF2-40B4-BE49-F238E27FC236}">
                <a16:creationId xmlns:a16="http://schemas.microsoft.com/office/drawing/2014/main" id="{7FE23358-D531-8A5D-8EC8-CCAC1E1BBE62}"/>
              </a:ext>
            </a:extLst>
          </p:cNvPr>
          <p:cNvCxnSpPr>
            <a:cxnSpLocks/>
            <a:stCxn id="62" idx="2"/>
            <a:endCxn id="134" idx="0"/>
          </p:cNvCxnSpPr>
          <p:nvPr/>
        </p:nvCxnSpPr>
        <p:spPr>
          <a:xfrm rot="16200000" flipH="1">
            <a:off x="1142772" y="1554091"/>
            <a:ext cx="388794" cy="3487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Curved 143">
            <a:extLst>
              <a:ext uri="{FF2B5EF4-FFF2-40B4-BE49-F238E27FC236}">
                <a16:creationId xmlns:a16="http://schemas.microsoft.com/office/drawing/2014/main" id="{AAF2ADF0-79B1-15D0-3D3F-A9896EB27913}"/>
              </a:ext>
            </a:extLst>
          </p:cNvPr>
          <p:cNvCxnSpPr>
            <a:cxnSpLocks/>
            <a:stCxn id="62" idx="2"/>
            <a:endCxn id="135" idx="0"/>
          </p:cNvCxnSpPr>
          <p:nvPr/>
        </p:nvCxnSpPr>
        <p:spPr>
          <a:xfrm rot="16200000" flipH="1">
            <a:off x="2670920" y="25943"/>
            <a:ext cx="388794" cy="340507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ctor: Curved 146">
            <a:extLst>
              <a:ext uri="{FF2B5EF4-FFF2-40B4-BE49-F238E27FC236}">
                <a16:creationId xmlns:a16="http://schemas.microsoft.com/office/drawing/2014/main" id="{8C4D2BA1-B6A9-A19D-1A61-AEA530D29AB2}"/>
              </a:ext>
            </a:extLst>
          </p:cNvPr>
          <p:cNvCxnSpPr>
            <a:cxnSpLocks/>
            <a:stCxn id="62" idx="2"/>
            <a:endCxn id="136" idx="0"/>
          </p:cNvCxnSpPr>
          <p:nvPr/>
        </p:nvCxnSpPr>
        <p:spPr>
          <a:xfrm rot="16200000" flipH="1">
            <a:off x="4199065" y="-1502203"/>
            <a:ext cx="388794" cy="646136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nector: Curved 149">
            <a:extLst>
              <a:ext uri="{FF2B5EF4-FFF2-40B4-BE49-F238E27FC236}">
                <a16:creationId xmlns:a16="http://schemas.microsoft.com/office/drawing/2014/main" id="{7FEE0E43-E83A-29CE-8369-CEAD73D9933B}"/>
              </a:ext>
            </a:extLst>
          </p:cNvPr>
          <p:cNvCxnSpPr>
            <a:cxnSpLocks/>
            <a:stCxn id="62" idx="2"/>
            <a:endCxn id="139" idx="0"/>
          </p:cNvCxnSpPr>
          <p:nvPr/>
        </p:nvCxnSpPr>
        <p:spPr>
          <a:xfrm rot="16200000" flipH="1">
            <a:off x="5727213" y="-3030350"/>
            <a:ext cx="388794" cy="9517662"/>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CC225F1-5785-FFC3-B383-AFE46B01FD91}"/>
              </a:ext>
            </a:extLst>
          </p:cNvPr>
          <p:cNvSpPr/>
          <p:nvPr/>
        </p:nvSpPr>
        <p:spPr>
          <a:xfrm>
            <a:off x="6302358" y="2952417"/>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The face is a combination of two triangles where they are shared with two vertices. Each triangle is ended in the started vertex (closed shape). A single face’s vertices share the same normal directions. As stander faces should consist of four vertices.</a:t>
            </a:r>
          </a:p>
        </p:txBody>
      </p:sp>
      <p:sp>
        <p:nvSpPr>
          <p:cNvPr id="6" name="Rectangle 5">
            <a:extLst>
              <a:ext uri="{FF2B5EF4-FFF2-40B4-BE49-F238E27FC236}">
                <a16:creationId xmlns:a16="http://schemas.microsoft.com/office/drawing/2014/main" id="{81DD5895-1457-C97D-BC2A-7C481D6B050B}"/>
              </a:ext>
            </a:extLst>
          </p:cNvPr>
          <p:cNvSpPr/>
          <p:nvPr/>
        </p:nvSpPr>
        <p:spPr>
          <a:xfrm>
            <a:off x="9385890" y="2943217"/>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The frame is a picture that is drawn (rendered). Video games render frames at runtime, so the PC has to have the ability to render a number of pictures per a second. If the frames are more than 30 per a second, the human eyes will not see drops frames, so everything will be smooth. </a:t>
            </a:r>
          </a:p>
        </p:txBody>
      </p:sp>
    </p:spTree>
    <p:extLst>
      <p:ext uri="{BB962C8B-B14F-4D97-AF65-F5344CB8AC3E}">
        <p14:creationId xmlns:p14="http://schemas.microsoft.com/office/powerpoint/2010/main" val="3667581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after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EAB313-E83F-628A-F417-7595173D160A}"/>
              </a:ext>
            </a:extLst>
          </p:cNvPr>
          <p:cNvSpPr/>
          <p:nvPr/>
        </p:nvSpPr>
        <p:spPr>
          <a:xfrm>
            <a:off x="4765391" y="1458784"/>
            <a:ext cx="2661214" cy="923728"/>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Introduction</a:t>
            </a:r>
            <a:endParaRPr lang="en-US" sz="2400" b="1" dirty="0">
              <a:solidFill>
                <a:schemeClr val="bg1"/>
              </a:solidFill>
            </a:endParaRPr>
          </a:p>
        </p:txBody>
      </p:sp>
      <p:sp>
        <p:nvSpPr>
          <p:cNvPr id="6" name="Rectangle 5">
            <a:extLst>
              <a:ext uri="{FF2B5EF4-FFF2-40B4-BE49-F238E27FC236}">
                <a16:creationId xmlns:a16="http://schemas.microsoft.com/office/drawing/2014/main" id="{DD815AC8-5CFE-09B0-FD4B-F050A5C2D902}"/>
              </a:ext>
            </a:extLst>
          </p:cNvPr>
          <p:cNvSpPr/>
          <p:nvPr/>
        </p:nvSpPr>
        <p:spPr>
          <a:xfrm>
            <a:off x="12375376" y="1698170"/>
            <a:ext cx="1281897"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7" name="Rectangle 6">
            <a:extLst>
              <a:ext uri="{FF2B5EF4-FFF2-40B4-BE49-F238E27FC236}">
                <a16:creationId xmlns:a16="http://schemas.microsoft.com/office/drawing/2014/main" id="{C6CA1538-36A2-7A56-74F7-B9C7F16710D9}"/>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8" name="Rectangle 7">
            <a:extLst>
              <a:ext uri="{FF2B5EF4-FFF2-40B4-BE49-F238E27FC236}">
                <a16:creationId xmlns:a16="http://schemas.microsoft.com/office/drawing/2014/main" id="{E09D0A7B-CBF4-6DA3-1DEA-DE1C2DC73541}"/>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cxnSp>
        <p:nvCxnSpPr>
          <p:cNvPr id="12" name="Connector: Curved 11">
            <a:extLst>
              <a:ext uri="{FF2B5EF4-FFF2-40B4-BE49-F238E27FC236}">
                <a16:creationId xmlns:a16="http://schemas.microsoft.com/office/drawing/2014/main" id="{BD88FE89-72B5-8E44-1D67-82D1F2246FE4}"/>
              </a:ext>
            </a:extLst>
          </p:cNvPr>
          <p:cNvCxnSpPr>
            <a:cxnSpLocks/>
            <a:stCxn id="18" idx="2"/>
            <a:endCxn id="4" idx="0"/>
          </p:cNvCxnSpPr>
          <p:nvPr/>
        </p:nvCxnSpPr>
        <p:spPr>
          <a:xfrm rot="5400000">
            <a:off x="5753828" y="1116612"/>
            <a:ext cx="684342" cy="2"/>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6" idx="0"/>
          </p:cNvCxnSpPr>
          <p:nvPr/>
        </p:nvCxnSpPr>
        <p:spPr>
          <a:xfrm rot="16200000" flipH="1">
            <a:off x="9094298" y="-2223857"/>
            <a:ext cx="923728" cy="692032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8"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7"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blue and pink text with pink letters&#10;&#10;Description automatically generated">
            <a:extLst>
              <a:ext uri="{FF2B5EF4-FFF2-40B4-BE49-F238E27FC236}">
                <a16:creationId xmlns:a16="http://schemas.microsoft.com/office/drawing/2014/main" id="{EA6D3E88-9EEE-AA49-725C-353BBF37AF5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686175" y="4035489"/>
            <a:ext cx="2506045" cy="1318971"/>
          </a:xfrm>
          <a:prstGeom prst="rect">
            <a:avLst/>
          </a:prstGeom>
        </p:spPr>
      </p:pic>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28" name="Rectangle 27">
            <a:extLst>
              <a:ext uri="{FF2B5EF4-FFF2-40B4-BE49-F238E27FC236}">
                <a16:creationId xmlns:a16="http://schemas.microsoft.com/office/drawing/2014/main" id="{34CCD4E8-9E0D-DF5D-E7F0-067772683362}"/>
              </a:ext>
            </a:extLst>
          </p:cNvPr>
          <p:cNvSpPr/>
          <p:nvPr/>
        </p:nvSpPr>
        <p:spPr>
          <a:xfrm>
            <a:off x="2674778" y="3428999"/>
            <a:ext cx="2258005" cy="1000126"/>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Is Video Game?</a:t>
            </a:r>
          </a:p>
        </p:txBody>
      </p:sp>
      <p:sp>
        <p:nvSpPr>
          <p:cNvPr id="47" name="Rectangle 46">
            <a:extLst>
              <a:ext uri="{FF2B5EF4-FFF2-40B4-BE49-F238E27FC236}">
                <a16:creationId xmlns:a16="http://schemas.microsoft.com/office/drawing/2014/main" id="{331DA1B0-8149-842A-D783-91902396AAFF}"/>
              </a:ext>
            </a:extLst>
          </p:cNvPr>
          <p:cNvSpPr/>
          <p:nvPr/>
        </p:nvSpPr>
        <p:spPr>
          <a:xfrm>
            <a:off x="7293435" y="3428999"/>
            <a:ext cx="2258005" cy="13189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Video Games vs Movies and Pictures</a:t>
            </a:r>
          </a:p>
        </p:txBody>
      </p:sp>
      <p:cxnSp>
        <p:nvCxnSpPr>
          <p:cNvPr id="49" name="Connector: Curved 48">
            <a:extLst>
              <a:ext uri="{FF2B5EF4-FFF2-40B4-BE49-F238E27FC236}">
                <a16:creationId xmlns:a16="http://schemas.microsoft.com/office/drawing/2014/main" id="{FEDCF8B2-634B-52E7-D4FC-D48DEDADEB67}"/>
              </a:ext>
            </a:extLst>
          </p:cNvPr>
          <p:cNvCxnSpPr>
            <a:cxnSpLocks/>
            <a:stCxn id="4" idx="2"/>
            <a:endCxn id="28" idx="0"/>
          </p:cNvCxnSpPr>
          <p:nvPr/>
        </p:nvCxnSpPr>
        <p:spPr>
          <a:xfrm rot="5400000">
            <a:off x="4426647" y="1759647"/>
            <a:ext cx="1046487" cy="2292217"/>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FCFAFE57-E298-613C-F5AC-13C37CBF447F}"/>
              </a:ext>
            </a:extLst>
          </p:cNvPr>
          <p:cNvCxnSpPr>
            <a:cxnSpLocks/>
            <a:stCxn id="4" idx="2"/>
            <a:endCxn id="47" idx="0"/>
          </p:cNvCxnSpPr>
          <p:nvPr/>
        </p:nvCxnSpPr>
        <p:spPr>
          <a:xfrm rot="16200000" flipH="1">
            <a:off x="6735975" y="1742535"/>
            <a:ext cx="1046487" cy="2326440"/>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91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1000" fill="hold"/>
                                        <p:tgtEl>
                                          <p:spTgt spid="47"/>
                                        </p:tgtEl>
                                        <p:attrNameLst>
                                          <p:attrName>ppt_x</p:attrName>
                                        </p:attrNameLst>
                                      </p:cBhvr>
                                      <p:tavLst>
                                        <p:tav tm="0">
                                          <p:val>
                                            <p:strVal val="#ppt_x"/>
                                          </p:val>
                                        </p:tav>
                                        <p:tav tm="100000">
                                          <p:val>
                                            <p:strVal val="#ppt_x"/>
                                          </p:val>
                                        </p:tav>
                                      </p:tavLst>
                                    </p:anim>
                                    <p:anim calcmode="lin" valueType="num">
                                      <p:cBhvr additive="base">
                                        <p:cTn id="18" dur="1000" fill="hold"/>
                                        <p:tgtEl>
                                          <p:spTgt spid="47"/>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up)">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98F20F43-8A5D-3BAF-AFCD-92C7A13199A9}"/>
              </a:ext>
            </a:extLst>
          </p:cNvPr>
          <p:cNvGrpSpPr/>
          <p:nvPr/>
        </p:nvGrpSpPr>
        <p:grpSpPr>
          <a:xfrm>
            <a:off x="9372783" y="23593418"/>
            <a:ext cx="2656562" cy="3621907"/>
            <a:chOff x="9372783" y="7398518"/>
            <a:chExt cx="2656562" cy="3621907"/>
          </a:xfrm>
        </p:grpSpPr>
        <p:sp>
          <p:nvSpPr>
            <p:cNvPr id="179" name="Rectangle 178">
              <a:extLst>
                <a:ext uri="{FF2B5EF4-FFF2-40B4-BE49-F238E27FC236}">
                  <a16:creationId xmlns:a16="http://schemas.microsoft.com/office/drawing/2014/main" id="{4F63F3A3-4B2C-91B3-D085-8C1DA52CD88B}"/>
                </a:ext>
              </a:extLst>
            </p:cNvPr>
            <p:cNvSpPr/>
            <p:nvPr/>
          </p:nvSpPr>
          <p:spPr>
            <a:xfrm>
              <a:off x="9372783" y="7398518"/>
              <a:ext cx="2653726" cy="3621907"/>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59">
              <a:extLst>
                <a:ext uri="{FF2B5EF4-FFF2-40B4-BE49-F238E27FC236}">
                  <a16:creationId xmlns:a16="http://schemas.microsoft.com/office/drawing/2014/main" id="{D9A7EAF9-7DAC-36DC-8B6E-92A63C9C48A5}"/>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6987" r="38003"/>
            <a:stretch/>
          </p:blipFill>
          <p:spPr>
            <a:xfrm>
              <a:off x="9372783" y="7398518"/>
              <a:ext cx="2656562" cy="3621907"/>
            </a:xfrm>
            <a:prstGeom prst="rect">
              <a:avLst/>
            </a:prstGeom>
          </p:spPr>
        </p:pic>
      </p:grpSp>
      <p:cxnSp>
        <p:nvCxnSpPr>
          <p:cNvPr id="153" name="Connector: Curved 152">
            <a:extLst>
              <a:ext uri="{FF2B5EF4-FFF2-40B4-BE49-F238E27FC236}">
                <a16:creationId xmlns:a16="http://schemas.microsoft.com/office/drawing/2014/main" id="{BFB7AB3C-9906-104F-DC97-9F6177992B50}"/>
              </a:ext>
            </a:extLst>
          </p:cNvPr>
          <p:cNvCxnSpPr>
            <a:cxnSpLocks/>
            <a:stCxn id="134" idx="2"/>
            <a:endCxn id="157" idx="0"/>
          </p:cNvCxnSpPr>
          <p:nvPr/>
        </p:nvCxnSpPr>
        <p:spPr>
          <a:xfrm rot="5400000">
            <a:off x="-395837" y="10451329"/>
            <a:ext cx="3794832" cy="1996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nector: Curved 153">
            <a:extLst>
              <a:ext uri="{FF2B5EF4-FFF2-40B4-BE49-F238E27FC236}">
                <a16:creationId xmlns:a16="http://schemas.microsoft.com/office/drawing/2014/main" id="{688DA03D-E9CD-0F82-CAB6-D17BAB5C8D72}"/>
              </a:ext>
            </a:extLst>
          </p:cNvPr>
          <p:cNvCxnSpPr>
            <a:cxnSpLocks/>
            <a:stCxn id="135" idx="2"/>
            <a:endCxn id="158" idx="0"/>
          </p:cNvCxnSpPr>
          <p:nvPr/>
        </p:nvCxnSpPr>
        <p:spPr>
          <a:xfrm rot="5400000">
            <a:off x="2670052" y="14205819"/>
            <a:ext cx="3794833" cy="774"/>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ctor: Curved 154">
            <a:extLst>
              <a:ext uri="{FF2B5EF4-FFF2-40B4-BE49-F238E27FC236}">
                <a16:creationId xmlns:a16="http://schemas.microsoft.com/office/drawing/2014/main" id="{8F2CE122-5BDB-491B-0C25-E16F519B7CC0}"/>
              </a:ext>
            </a:extLst>
          </p:cNvPr>
          <p:cNvCxnSpPr>
            <a:cxnSpLocks/>
            <a:stCxn id="136" idx="2"/>
            <a:endCxn id="159" idx="0"/>
          </p:cNvCxnSpPr>
          <p:nvPr/>
        </p:nvCxnSpPr>
        <p:spPr>
          <a:xfrm rot="5400000">
            <a:off x="5725260" y="17913874"/>
            <a:ext cx="3794832" cy="140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nector: Curved 155">
            <a:extLst>
              <a:ext uri="{FF2B5EF4-FFF2-40B4-BE49-F238E27FC236}">
                <a16:creationId xmlns:a16="http://schemas.microsoft.com/office/drawing/2014/main" id="{8A9699AB-A8E7-A3C6-5296-3F2F65EA1F08}"/>
              </a:ext>
            </a:extLst>
          </p:cNvPr>
          <p:cNvCxnSpPr>
            <a:cxnSpLocks/>
            <a:stCxn id="139" idx="2"/>
            <a:endCxn id="160" idx="0"/>
          </p:cNvCxnSpPr>
          <p:nvPr/>
        </p:nvCxnSpPr>
        <p:spPr>
          <a:xfrm rot="16200000" flipH="1">
            <a:off x="8793336" y="21685689"/>
            <a:ext cx="3794833" cy="2062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57" name="Picture 156">
            <a:extLst>
              <a:ext uri="{FF2B5EF4-FFF2-40B4-BE49-F238E27FC236}">
                <a16:creationId xmlns:a16="http://schemas.microsoft.com/office/drawing/2014/main" id="{23352EA1-BCF3-C53D-E752-687552527BF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73" r="65155"/>
          <a:stretch/>
        </p:blipFill>
        <p:spPr>
          <a:xfrm>
            <a:off x="163317" y="12358725"/>
            <a:ext cx="2656562" cy="3621907"/>
          </a:xfrm>
          <a:prstGeom prst="rect">
            <a:avLst/>
          </a:prstGeom>
        </p:spPr>
      </p:pic>
      <p:pic>
        <p:nvPicPr>
          <p:cNvPr id="158" name="Picture 157">
            <a:extLst>
              <a:ext uri="{FF2B5EF4-FFF2-40B4-BE49-F238E27FC236}">
                <a16:creationId xmlns:a16="http://schemas.microsoft.com/office/drawing/2014/main" id="{B32F896D-2DD9-5D20-FC4D-9629A76AA60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2869" r="34059"/>
          <a:stretch/>
        </p:blipFill>
        <p:spPr>
          <a:xfrm>
            <a:off x="3238800" y="16103623"/>
            <a:ext cx="2656562" cy="3621907"/>
          </a:xfrm>
          <a:prstGeom prst="rect">
            <a:avLst/>
          </a:prstGeom>
        </p:spPr>
      </p:pic>
      <p:pic>
        <p:nvPicPr>
          <p:cNvPr id="159" name="Picture 158">
            <a:extLst>
              <a:ext uri="{FF2B5EF4-FFF2-40B4-BE49-F238E27FC236}">
                <a16:creationId xmlns:a16="http://schemas.microsoft.com/office/drawing/2014/main" id="{F2271B75-4D30-EEAA-114E-19C7EC682A9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4920" t="-280" r="2008" b="280"/>
          <a:stretch/>
        </p:blipFill>
        <p:spPr>
          <a:xfrm>
            <a:off x="6293692" y="19811992"/>
            <a:ext cx="2656562" cy="3621907"/>
          </a:xfrm>
          <a:prstGeom prst="rect">
            <a:avLst/>
          </a:prstGeom>
        </p:spPr>
      </p:pic>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5763752" y="1106689"/>
            <a:ext cx="674512" cy="10017"/>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4785431" y="1448954"/>
            <a:ext cx="2641172" cy="109339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34" name="Rectangle 133">
            <a:extLst>
              <a:ext uri="{FF2B5EF4-FFF2-40B4-BE49-F238E27FC236}">
                <a16:creationId xmlns:a16="http://schemas.microsoft.com/office/drawing/2014/main" id="{77821754-BB42-BC3D-3965-D0BC8F7D3C6F}"/>
              </a:ext>
            </a:extLst>
          </p:cNvPr>
          <p:cNvSpPr/>
          <p:nvPr/>
        </p:nvSpPr>
        <p:spPr>
          <a:xfrm>
            <a:off x="382556" y="8033211"/>
            <a:ext cx="2258005"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Vertex</a:t>
            </a:r>
          </a:p>
        </p:txBody>
      </p:sp>
      <p:sp>
        <p:nvSpPr>
          <p:cNvPr id="135" name="Rectangle 134">
            <a:extLst>
              <a:ext uri="{FF2B5EF4-FFF2-40B4-BE49-F238E27FC236}">
                <a16:creationId xmlns:a16="http://schemas.microsoft.com/office/drawing/2014/main" id="{C18BFD45-A7FC-5404-26DA-28FF68EFEB0E}"/>
              </a:ext>
            </a:extLst>
          </p:cNvPr>
          <p:cNvSpPr/>
          <p:nvPr/>
        </p:nvSpPr>
        <p:spPr>
          <a:xfrm>
            <a:off x="3438852" y="1177810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Edge</a:t>
            </a:r>
          </a:p>
        </p:txBody>
      </p:sp>
      <p:sp>
        <p:nvSpPr>
          <p:cNvPr id="136" name="Rectangle 135">
            <a:extLst>
              <a:ext uri="{FF2B5EF4-FFF2-40B4-BE49-F238E27FC236}">
                <a16:creationId xmlns:a16="http://schemas.microsoft.com/office/drawing/2014/main" id="{88883DE9-8773-7D19-DF99-722E6496DFC7}"/>
              </a:ext>
            </a:extLst>
          </p:cNvPr>
          <p:cNvSpPr/>
          <p:nvPr/>
        </p:nvSpPr>
        <p:spPr>
          <a:xfrm>
            <a:off x="6494375" y="1548647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Face</a:t>
            </a:r>
          </a:p>
        </p:txBody>
      </p:sp>
      <p:sp>
        <p:nvSpPr>
          <p:cNvPr id="139" name="Rectangle 138">
            <a:extLst>
              <a:ext uri="{FF2B5EF4-FFF2-40B4-BE49-F238E27FC236}">
                <a16:creationId xmlns:a16="http://schemas.microsoft.com/office/drawing/2014/main" id="{27573DE6-51C3-E2BE-6964-5888B7B8F674}"/>
              </a:ext>
            </a:extLst>
          </p:cNvPr>
          <p:cNvSpPr/>
          <p:nvPr/>
        </p:nvSpPr>
        <p:spPr>
          <a:xfrm>
            <a:off x="9551438" y="19267903"/>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Frames</a:t>
            </a:r>
          </a:p>
        </p:txBody>
      </p:sp>
      <p:cxnSp>
        <p:nvCxnSpPr>
          <p:cNvPr id="140" name="Connector: Curved 139">
            <a:extLst>
              <a:ext uri="{FF2B5EF4-FFF2-40B4-BE49-F238E27FC236}">
                <a16:creationId xmlns:a16="http://schemas.microsoft.com/office/drawing/2014/main" id="{7FE23358-D531-8A5D-8EC8-CCAC1E1BBE62}"/>
              </a:ext>
            </a:extLst>
          </p:cNvPr>
          <p:cNvCxnSpPr>
            <a:cxnSpLocks/>
            <a:stCxn id="62" idx="2"/>
            <a:endCxn id="134" idx="0"/>
          </p:cNvCxnSpPr>
          <p:nvPr/>
        </p:nvCxnSpPr>
        <p:spPr>
          <a:xfrm rot="16200000" flipH="1">
            <a:off x="-4634599" y="1887052"/>
            <a:ext cx="6359413" cy="5932903"/>
          </a:xfrm>
          <a:prstGeom prst="curvedConnector3">
            <a:avLst>
              <a:gd name="adj1" fmla="val 835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Curved 143">
            <a:extLst>
              <a:ext uri="{FF2B5EF4-FFF2-40B4-BE49-F238E27FC236}">
                <a16:creationId xmlns:a16="http://schemas.microsoft.com/office/drawing/2014/main" id="{AAF2ADF0-79B1-15D0-3D3F-A9896EB27913}"/>
              </a:ext>
            </a:extLst>
          </p:cNvPr>
          <p:cNvCxnSpPr>
            <a:cxnSpLocks/>
            <a:stCxn id="62" idx="2"/>
            <a:endCxn id="135" idx="0"/>
          </p:cNvCxnSpPr>
          <p:nvPr/>
        </p:nvCxnSpPr>
        <p:spPr>
          <a:xfrm rot="16200000" flipH="1">
            <a:off x="-4978900" y="2231353"/>
            <a:ext cx="10104310" cy="8989199"/>
          </a:xfrm>
          <a:prstGeom prst="curvedConnector3">
            <a:avLst>
              <a:gd name="adj1" fmla="val 5452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ctor: Curved 146">
            <a:extLst>
              <a:ext uri="{FF2B5EF4-FFF2-40B4-BE49-F238E27FC236}">
                <a16:creationId xmlns:a16="http://schemas.microsoft.com/office/drawing/2014/main" id="{8C4D2BA1-B6A9-A19D-1A61-AEA530D29AB2}"/>
              </a:ext>
            </a:extLst>
          </p:cNvPr>
          <p:cNvCxnSpPr>
            <a:cxnSpLocks/>
            <a:stCxn id="62" idx="2"/>
            <a:endCxn id="136" idx="0"/>
          </p:cNvCxnSpPr>
          <p:nvPr/>
        </p:nvCxnSpPr>
        <p:spPr>
          <a:xfrm rot="16200000" flipH="1">
            <a:off x="-5305323" y="2557777"/>
            <a:ext cx="13812680" cy="1204472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nector: Curved 149">
            <a:extLst>
              <a:ext uri="{FF2B5EF4-FFF2-40B4-BE49-F238E27FC236}">
                <a16:creationId xmlns:a16="http://schemas.microsoft.com/office/drawing/2014/main" id="{7FEE0E43-E83A-29CE-8369-CEAD73D9933B}"/>
              </a:ext>
            </a:extLst>
          </p:cNvPr>
          <p:cNvCxnSpPr>
            <a:cxnSpLocks/>
            <a:stCxn id="62" idx="2"/>
            <a:endCxn id="139" idx="0"/>
          </p:cNvCxnSpPr>
          <p:nvPr/>
        </p:nvCxnSpPr>
        <p:spPr>
          <a:xfrm rot="16200000" flipH="1">
            <a:off x="-5667504" y="2919957"/>
            <a:ext cx="17594105" cy="1510178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1DD5895-1457-C97D-BC2A-7C481D6B050B}"/>
              </a:ext>
            </a:extLst>
          </p:cNvPr>
          <p:cNvSpPr/>
          <p:nvPr/>
        </p:nvSpPr>
        <p:spPr>
          <a:xfrm>
            <a:off x="9385890" y="23593417"/>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The frame is a picture that is drawn (rendered). Video games render frames at runtime, so the PC has to have the ability to render a number of pictures per a second. If the frames are more than 30 per a second, the human eyes will not see drops frames, so everything will be smooth. </a:t>
            </a:r>
          </a:p>
        </p:txBody>
      </p:sp>
      <p:sp>
        <p:nvSpPr>
          <p:cNvPr id="188" name="Rectangle 187">
            <a:extLst>
              <a:ext uri="{FF2B5EF4-FFF2-40B4-BE49-F238E27FC236}">
                <a16:creationId xmlns:a16="http://schemas.microsoft.com/office/drawing/2014/main" id="{9037D56B-248D-5BE0-8EC7-7EEB3618D8EE}"/>
              </a:ext>
            </a:extLst>
          </p:cNvPr>
          <p:cNvSpPr/>
          <p:nvPr/>
        </p:nvSpPr>
        <p:spPr>
          <a:xfrm>
            <a:off x="1265568" y="3428999"/>
            <a:ext cx="2258005" cy="78377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8668426" y="3429000"/>
            <a:ext cx="2258005" cy="78377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4966997" y="3428999"/>
            <a:ext cx="2258005" cy="78377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3806968" y="1129949"/>
            <a:ext cx="886653" cy="371144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a:off x="5657683" y="2980664"/>
            <a:ext cx="886653" cy="10017"/>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16200000" flipH="1">
            <a:off x="7508396" y="1139967"/>
            <a:ext cx="886654" cy="3691412"/>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953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750" fill="hold"/>
                                        <p:tgtEl>
                                          <p:spTgt spid="188"/>
                                        </p:tgtEl>
                                        <p:attrNameLst>
                                          <p:attrName>ppt_x</p:attrName>
                                        </p:attrNameLst>
                                      </p:cBhvr>
                                      <p:tavLst>
                                        <p:tav tm="0">
                                          <p:val>
                                            <p:strVal val="#ppt_x"/>
                                          </p:val>
                                        </p:tav>
                                        <p:tav tm="100000">
                                          <p:val>
                                            <p:strVal val="#ppt_x"/>
                                          </p:val>
                                        </p:tav>
                                      </p:tavLst>
                                    </p:anim>
                                    <p:anim calcmode="lin" valueType="num">
                                      <p:cBhvr additive="base">
                                        <p:cTn id="8" dur="750" fill="hold"/>
                                        <p:tgtEl>
                                          <p:spTgt spid="18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up)">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0"/>
                                        </p:tgtEl>
                                        <p:attrNameLst>
                                          <p:attrName>style.visibility</p:attrName>
                                        </p:attrNameLst>
                                      </p:cBhvr>
                                      <p:to>
                                        <p:strVal val="visible"/>
                                      </p:to>
                                    </p:set>
                                    <p:anim calcmode="lin" valueType="num">
                                      <p:cBhvr additive="base">
                                        <p:cTn id="17" dur="750" fill="hold"/>
                                        <p:tgtEl>
                                          <p:spTgt spid="190"/>
                                        </p:tgtEl>
                                        <p:attrNameLst>
                                          <p:attrName>ppt_x</p:attrName>
                                        </p:attrNameLst>
                                      </p:cBhvr>
                                      <p:tavLst>
                                        <p:tav tm="0">
                                          <p:val>
                                            <p:strVal val="#ppt_x"/>
                                          </p:val>
                                        </p:tav>
                                        <p:tav tm="100000">
                                          <p:val>
                                            <p:strVal val="#ppt_x"/>
                                          </p:val>
                                        </p:tav>
                                      </p:tavLst>
                                    </p:anim>
                                    <p:anim calcmode="lin" valueType="num">
                                      <p:cBhvr additive="base">
                                        <p:cTn id="18" dur="750" fill="hold"/>
                                        <p:tgtEl>
                                          <p:spTgt spid="190"/>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2" presetClass="entr" presetSubtype="1" fill="hold" nodeType="after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wipe(up)">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9"/>
                                        </p:tgtEl>
                                        <p:attrNameLst>
                                          <p:attrName>style.visibility</p:attrName>
                                        </p:attrNameLst>
                                      </p:cBhvr>
                                      <p:to>
                                        <p:strVal val="visible"/>
                                      </p:to>
                                    </p:set>
                                    <p:anim calcmode="lin" valueType="num">
                                      <p:cBhvr additive="base">
                                        <p:cTn id="27" dur="750" fill="hold"/>
                                        <p:tgtEl>
                                          <p:spTgt spid="189"/>
                                        </p:tgtEl>
                                        <p:attrNameLst>
                                          <p:attrName>ppt_x</p:attrName>
                                        </p:attrNameLst>
                                      </p:cBhvr>
                                      <p:tavLst>
                                        <p:tav tm="0">
                                          <p:val>
                                            <p:strVal val="#ppt_x"/>
                                          </p:val>
                                        </p:tav>
                                        <p:tav tm="100000">
                                          <p:val>
                                            <p:strVal val="#ppt_x"/>
                                          </p:val>
                                        </p:tav>
                                      </p:tavLst>
                                    </p:anim>
                                    <p:anim calcmode="lin" valueType="num">
                                      <p:cBhvr additive="base">
                                        <p:cTn id="28" dur="750" fill="hold"/>
                                        <p:tgtEl>
                                          <p:spTgt spid="189"/>
                                        </p:tgtEl>
                                        <p:attrNameLst>
                                          <p:attrName>ppt_y</p:attrName>
                                        </p:attrNameLst>
                                      </p:cBhvr>
                                      <p:tavLst>
                                        <p:tav tm="0">
                                          <p:val>
                                            <p:strVal val="1+#ppt_h/2"/>
                                          </p:val>
                                        </p:tav>
                                        <p:tav tm="100000">
                                          <p:val>
                                            <p:strVal val="#ppt_y"/>
                                          </p:val>
                                        </p:tav>
                                      </p:tavLst>
                                    </p:anim>
                                  </p:childTnLst>
                                </p:cTn>
                              </p:par>
                            </p:childTnLst>
                          </p:cTn>
                        </p:par>
                        <p:par>
                          <p:cTn id="29" fill="hold">
                            <p:stCondLst>
                              <p:cond delay="750"/>
                            </p:stCondLst>
                            <p:childTnLst>
                              <p:par>
                                <p:cTn id="30" presetID="22" presetClass="entr" presetSubtype="1" fill="hold" nodeType="after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wipe(up)">
                                      <p:cBhvr>
                                        <p:cTn id="32"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3477391" y="-1691751"/>
            <a:ext cx="152416" cy="5084802"/>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65020" y="926858"/>
            <a:ext cx="1692356" cy="70060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4986467" y="1551837"/>
            <a:ext cx="2258005" cy="78377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3525523" y="-962488"/>
            <a:ext cx="75622" cy="5104272"/>
          </a:xfrm>
          <a:prstGeom prst="curvedConnector5">
            <a:avLst>
              <a:gd name="adj1" fmla="val -302293"/>
              <a:gd name="adj2" fmla="val 47230"/>
              <a:gd name="adj3" fmla="val 4022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a:off x="-782179" y="390254"/>
            <a:ext cx="556173" cy="303058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1418566" y="-250863"/>
            <a:ext cx="551442" cy="4308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382556" y="3429000"/>
            <a:ext cx="2258005"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Rotation</a:t>
            </a:r>
            <a:endParaRPr lang="en-US" sz="2400" b="1" dirty="0">
              <a:solidFill>
                <a:schemeClr val="bg1"/>
              </a:solidFill>
            </a:endParaRPr>
          </a:p>
        </p:txBody>
      </p:sp>
      <p:sp>
        <p:nvSpPr>
          <p:cNvPr id="34" name="Rectangle 33">
            <a:extLst>
              <a:ext uri="{FF2B5EF4-FFF2-40B4-BE49-F238E27FC236}">
                <a16:creationId xmlns:a16="http://schemas.microsoft.com/office/drawing/2014/main" id="{7BF488F2-409F-85CD-E603-A8500AEE30CC}"/>
              </a:ext>
            </a:extLst>
          </p:cNvPr>
          <p:cNvSpPr/>
          <p:nvPr/>
        </p:nvSpPr>
        <p:spPr>
          <a:xfrm>
            <a:off x="3438849" y="3429000"/>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9551438" y="3428999"/>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6495143" y="3429000"/>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3266819" y="580348"/>
            <a:ext cx="1093393" cy="460391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4794965" y="2108494"/>
            <a:ext cx="1093393" cy="1547618"/>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16200000" flipH="1">
            <a:off x="6323112" y="2127965"/>
            <a:ext cx="1093393" cy="150867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16200000" flipH="1">
            <a:off x="7851259" y="599817"/>
            <a:ext cx="1093392" cy="456497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1511560" y="5306163"/>
            <a:ext cx="3056292"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Linear Transformations</a:t>
            </a:r>
            <a:endParaRPr lang="en-US" sz="2400" b="1" dirty="0">
              <a:solidFill>
                <a:schemeClr val="bg1"/>
              </a:solidFill>
            </a:endParaRPr>
          </a:p>
        </p:txBody>
      </p:sp>
      <p:sp>
        <p:nvSpPr>
          <p:cNvPr id="51" name="Rectangle 50">
            <a:extLst>
              <a:ext uri="{FF2B5EF4-FFF2-40B4-BE49-F238E27FC236}">
                <a16:creationId xmlns:a16="http://schemas.microsoft.com/office/drawing/2014/main" id="{F1669F30-CDBA-E604-171F-FB69664CE38D}"/>
              </a:ext>
            </a:extLst>
          </p:cNvPr>
          <p:cNvSpPr/>
          <p:nvPr/>
        </p:nvSpPr>
        <p:spPr>
          <a:xfrm>
            <a:off x="7455611" y="5306163"/>
            <a:ext cx="3393364"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Non-Linear Transformation</a:t>
            </a:r>
            <a:endParaRPr lang="en-US" sz="2400" b="1" dirty="0">
              <a:solidFill>
                <a:schemeClr val="bg1"/>
              </a:solidFill>
            </a:endParaRP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16200000" flipH="1">
            <a:off x="1728936" y="3995393"/>
            <a:ext cx="1093392" cy="1528147"/>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5400000">
            <a:off x="3257083" y="3995394"/>
            <a:ext cx="1093392" cy="152814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a:off x="4785230" y="2467247"/>
            <a:ext cx="1093392" cy="458444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a:off x="9369671" y="3995392"/>
            <a:ext cx="1093393" cy="1528148"/>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40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ppt_x"/>
                                          </p:val>
                                        </p:tav>
                                        <p:tav tm="100000">
                                          <p:val>
                                            <p:strVal val="#ppt_x"/>
                                          </p:val>
                                        </p:tav>
                                      </p:tavLst>
                                    </p:anim>
                                    <p:anim calcmode="lin" valueType="num">
                                      <p:cBhvr additive="base">
                                        <p:cTn id="8" dur="750" fill="hold"/>
                                        <p:tgtEl>
                                          <p:spTgt spid="33"/>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750" fill="hold"/>
                                        <p:tgtEl>
                                          <p:spTgt spid="34"/>
                                        </p:tgtEl>
                                        <p:attrNameLst>
                                          <p:attrName>ppt_x</p:attrName>
                                        </p:attrNameLst>
                                      </p:cBhvr>
                                      <p:tavLst>
                                        <p:tav tm="0">
                                          <p:val>
                                            <p:strVal val="#ppt_x"/>
                                          </p:val>
                                        </p:tav>
                                        <p:tav tm="100000">
                                          <p:val>
                                            <p:strVal val="#ppt_x"/>
                                          </p:val>
                                        </p:tav>
                                      </p:tavLst>
                                    </p:anim>
                                    <p:anim calcmode="lin" valueType="num">
                                      <p:cBhvr additive="base">
                                        <p:cTn id="18" dur="750" fill="hold"/>
                                        <p:tgtEl>
                                          <p:spTgt spid="34"/>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2" presetClass="entr" presetSubtype="1"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750" fill="hold"/>
                                        <p:tgtEl>
                                          <p:spTgt spid="36"/>
                                        </p:tgtEl>
                                        <p:attrNameLst>
                                          <p:attrName>ppt_x</p:attrName>
                                        </p:attrNameLst>
                                      </p:cBhvr>
                                      <p:tavLst>
                                        <p:tav tm="0">
                                          <p:val>
                                            <p:strVal val="#ppt_x"/>
                                          </p:val>
                                        </p:tav>
                                        <p:tav tm="100000">
                                          <p:val>
                                            <p:strVal val="#ppt_x"/>
                                          </p:val>
                                        </p:tav>
                                      </p:tavLst>
                                    </p:anim>
                                    <p:anim calcmode="lin" valueType="num">
                                      <p:cBhvr additive="base">
                                        <p:cTn id="28" dur="750" fill="hold"/>
                                        <p:tgtEl>
                                          <p:spTgt spid="36"/>
                                        </p:tgtEl>
                                        <p:attrNameLst>
                                          <p:attrName>ppt_y</p:attrName>
                                        </p:attrNameLst>
                                      </p:cBhvr>
                                      <p:tavLst>
                                        <p:tav tm="0">
                                          <p:val>
                                            <p:strVal val="1+#ppt_h/2"/>
                                          </p:val>
                                        </p:tav>
                                        <p:tav tm="100000">
                                          <p:val>
                                            <p:strVal val="#ppt_y"/>
                                          </p:val>
                                        </p:tav>
                                      </p:tavLst>
                                    </p:anim>
                                  </p:childTnLst>
                                </p:cTn>
                              </p:par>
                            </p:childTnLst>
                          </p:cTn>
                        </p:par>
                        <p:par>
                          <p:cTn id="29" fill="hold">
                            <p:stCondLst>
                              <p:cond delay="750"/>
                            </p:stCondLst>
                            <p:childTnLst>
                              <p:par>
                                <p:cTn id="30" presetID="22" presetClass="entr" presetSubtype="1"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up)">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750" fill="hold"/>
                                        <p:tgtEl>
                                          <p:spTgt spid="35"/>
                                        </p:tgtEl>
                                        <p:attrNameLst>
                                          <p:attrName>ppt_x</p:attrName>
                                        </p:attrNameLst>
                                      </p:cBhvr>
                                      <p:tavLst>
                                        <p:tav tm="0">
                                          <p:val>
                                            <p:strVal val="#ppt_x"/>
                                          </p:val>
                                        </p:tav>
                                        <p:tav tm="100000">
                                          <p:val>
                                            <p:strVal val="#ppt_x"/>
                                          </p:val>
                                        </p:tav>
                                      </p:tavLst>
                                    </p:anim>
                                    <p:anim calcmode="lin" valueType="num">
                                      <p:cBhvr additive="base">
                                        <p:cTn id="38" dur="750" fill="hold"/>
                                        <p:tgtEl>
                                          <p:spTgt spid="35"/>
                                        </p:tgtEl>
                                        <p:attrNameLst>
                                          <p:attrName>ppt_y</p:attrName>
                                        </p:attrNameLst>
                                      </p:cBhvr>
                                      <p:tavLst>
                                        <p:tav tm="0">
                                          <p:val>
                                            <p:strVal val="1+#ppt_h/2"/>
                                          </p:val>
                                        </p:tav>
                                        <p:tav tm="100000">
                                          <p:val>
                                            <p:strVal val="#ppt_y"/>
                                          </p:val>
                                        </p:tav>
                                      </p:tavLst>
                                    </p:anim>
                                  </p:childTnLst>
                                </p:cTn>
                              </p:par>
                            </p:childTnLst>
                          </p:cTn>
                        </p:par>
                        <p:par>
                          <p:cTn id="39" fill="hold">
                            <p:stCondLst>
                              <p:cond delay="750"/>
                            </p:stCondLst>
                            <p:childTnLst>
                              <p:par>
                                <p:cTn id="40" presetID="22" presetClass="entr" presetSubtype="1" fill="hold"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up)">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750" fill="hold"/>
                                        <p:tgtEl>
                                          <p:spTgt spid="50"/>
                                        </p:tgtEl>
                                        <p:attrNameLst>
                                          <p:attrName>ppt_x</p:attrName>
                                        </p:attrNameLst>
                                      </p:cBhvr>
                                      <p:tavLst>
                                        <p:tav tm="0">
                                          <p:val>
                                            <p:strVal val="#ppt_x"/>
                                          </p:val>
                                        </p:tav>
                                        <p:tav tm="100000">
                                          <p:val>
                                            <p:strVal val="#ppt_x"/>
                                          </p:val>
                                        </p:tav>
                                      </p:tavLst>
                                    </p:anim>
                                    <p:anim calcmode="lin" valueType="num">
                                      <p:cBhvr additive="base">
                                        <p:cTn id="48" dur="750" fill="hold"/>
                                        <p:tgtEl>
                                          <p:spTgt spid="50"/>
                                        </p:tgtEl>
                                        <p:attrNameLst>
                                          <p:attrName>ppt_y</p:attrName>
                                        </p:attrNameLst>
                                      </p:cBhvr>
                                      <p:tavLst>
                                        <p:tav tm="0">
                                          <p:val>
                                            <p:strVal val="1+#ppt_h/2"/>
                                          </p:val>
                                        </p:tav>
                                        <p:tav tm="100000">
                                          <p:val>
                                            <p:strVal val="#ppt_y"/>
                                          </p:val>
                                        </p:tav>
                                      </p:tavLst>
                                    </p:anim>
                                  </p:childTnLst>
                                </p:cTn>
                              </p:par>
                            </p:childTnLst>
                          </p:cTn>
                        </p:par>
                        <p:par>
                          <p:cTn id="49" fill="hold">
                            <p:stCondLst>
                              <p:cond delay="750"/>
                            </p:stCondLst>
                            <p:childTnLst>
                              <p:par>
                                <p:cTn id="50" presetID="22" presetClass="entr" presetSubtype="1" fill="hold"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up)">
                                      <p:cBhvr>
                                        <p:cTn id="52" dur="500"/>
                                        <p:tgtEl>
                                          <p:spTgt spid="53"/>
                                        </p:tgtEl>
                                      </p:cBhvr>
                                    </p:animEffect>
                                  </p:childTnLst>
                                </p:cTn>
                              </p:par>
                            </p:childTnLst>
                          </p:cTn>
                        </p:par>
                        <p:par>
                          <p:cTn id="53" fill="hold">
                            <p:stCondLst>
                              <p:cond delay="1250"/>
                            </p:stCondLst>
                            <p:childTnLst>
                              <p:par>
                                <p:cTn id="54" presetID="22" presetClass="entr" presetSubtype="1" fill="hold"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up)">
                                      <p:cBhvr>
                                        <p:cTn id="56" dur="500"/>
                                        <p:tgtEl>
                                          <p:spTgt spid="57"/>
                                        </p:tgtEl>
                                      </p:cBhvr>
                                    </p:animEffect>
                                  </p:childTnLst>
                                </p:cTn>
                              </p:par>
                            </p:childTnLst>
                          </p:cTn>
                        </p:par>
                        <p:par>
                          <p:cTn id="57" fill="hold">
                            <p:stCondLst>
                              <p:cond delay="1750"/>
                            </p:stCondLst>
                            <p:childTnLst>
                              <p:par>
                                <p:cTn id="58" presetID="22" presetClass="entr" presetSubtype="1" fill="hold"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up)">
                                      <p:cBhvr>
                                        <p:cTn id="60" dur="500"/>
                                        <p:tgtEl>
                                          <p:spTgt spid="63"/>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anim calcmode="lin" valueType="num">
                                      <p:cBhvr additive="base">
                                        <p:cTn id="65" dur="750" fill="hold"/>
                                        <p:tgtEl>
                                          <p:spTgt spid="51"/>
                                        </p:tgtEl>
                                        <p:attrNameLst>
                                          <p:attrName>ppt_x</p:attrName>
                                        </p:attrNameLst>
                                      </p:cBhvr>
                                      <p:tavLst>
                                        <p:tav tm="0">
                                          <p:val>
                                            <p:strVal val="#ppt_x"/>
                                          </p:val>
                                        </p:tav>
                                        <p:tav tm="100000">
                                          <p:val>
                                            <p:strVal val="#ppt_x"/>
                                          </p:val>
                                        </p:tav>
                                      </p:tavLst>
                                    </p:anim>
                                    <p:anim calcmode="lin" valueType="num">
                                      <p:cBhvr additive="base">
                                        <p:cTn id="66" dur="750" fill="hold"/>
                                        <p:tgtEl>
                                          <p:spTgt spid="51"/>
                                        </p:tgtEl>
                                        <p:attrNameLst>
                                          <p:attrName>ppt_y</p:attrName>
                                        </p:attrNameLst>
                                      </p:cBhvr>
                                      <p:tavLst>
                                        <p:tav tm="0">
                                          <p:val>
                                            <p:strVal val="1+#ppt_h/2"/>
                                          </p:val>
                                        </p:tav>
                                        <p:tav tm="100000">
                                          <p:val>
                                            <p:strVal val="#ppt_y"/>
                                          </p:val>
                                        </p:tav>
                                      </p:tavLst>
                                    </p:anim>
                                  </p:childTnLst>
                                </p:cTn>
                              </p:par>
                            </p:childTnLst>
                          </p:cTn>
                        </p:par>
                        <p:par>
                          <p:cTn id="67" fill="hold">
                            <p:stCondLst>
                              <p:cond delay="750"/>
                            </p:stCondLst>
                            <p:childTnLst>
                              <p:par>
                                <p:cTn id="68" presetID="22" presetClass="entr" presetSubtype="1" fill="hold" nodeType="afterEffect">
                                  <p:stCondLst>
                                    <p:cond delay="0"/>
                                  </p:stCondLst>
                                  <p:childTnLst>
                                    <p:set>
                                      <p:cBhvr>
                                        <p:cTn id="69" dur="1" fill="hold">
                                          <p:stCondLst>
                                            <p:cond delay="0"/>
                                          </p:stCondLst>
                                        </p:cTn>
                                        <p:tgtEl>
                                          <p:spTgt spid="130"/>
                                        </p:tgtEl>
                                        <p:attrNameLst>
                                          <p:attrName>style.visibility</p:attrName>
                                        </p:attrNameLst>
                                      </p:cBhvr>
                                      <p:to>
                                        <p:strVal val="visible"/>
                                      </p:to>
                                    </p:set>
                                    <p:animEffect transition="in" filter="wipe(up)">
                                      <p:cBhvr>
                                        <p:cTn id="7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50" grpId="0" animBg="1"/>
      <p:bldP spid="5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6707297" y="2165343"/>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4147762" y="2152113"/>
            <a:ext cx="1348396" cy="46803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2769257" y="-1770715"/>
            <a:ext cx="634615" cy="72375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1464074" y="-478762"/>
            <a:ext cx="621385" cy="46403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1587759" y="2159403"/>
            <a:ext cx="3056292"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Linear Transformations</a:t>
            </a:r>
            <a:endParaRPr lang="en-US" sz="2400" b="1" dirty="0">
              <a:solidFill>
                <a:schemeClr val="bg1"/>
              </a:solidFill>
            </a:endParaRP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5400000" flipH="1" flipV="1">
            <a:off x="-1701336" y="-2209962"/>
            <a:ext cx="447875" cy="9186605"/>
          </a:xfrm>
          <a:prstGeom prst="curvedConnector5">
            <a:avLst>
              <a:gd name="adj1" fmla="val -51041"/>
              <a:gd name="adj2" fmla="val 45148"/>
              <a:gd name="adj3" fmla="val 1510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5400000" flipH="1" flipV="1">
            <a:off x="-1062594" y="-1571332"/>
            <a:ext cx="447764" cy="7909234"/>
          </a:xfrm>
          <a:prstGeom prst="curvedConnector5">
            <a:avLst>
              <a:gd name="adj1" fmla="val -51054"/>
              <a:gd name="adj2" fmla="val 44364"/>
              <a:gd name="adj3" fmla="val 1510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flipH="1" flipV="1">
            <a:off x="-409204" y="-904958"/>
            <a:ext cx="460748" cy="6589469"/>
          </a:xfrm>
          <a:prstGeom prst="curvedConnector5">
            <a:avLst>
              <a:gd name="adj1" fmla="val -49615"/>
              <a:gd name="adj2" fmla="val 43520"/>
              <a:gd name="adj3" fmla="val 14961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28A0092B-C50C-407E-A947-70E740481C1C}">
                <a14:useLocalDpi xmlns:a14="http://schemas.microsoft.com/office/drawing/2010/main" val="0"/>
              </a:ext>
            </a:extLst>
          </a:blip>
          <a:srcRect l="18511" r="14232" b="22408"/>
          <a:stretch/>
        </p:blipFill>
        <p:spPr>
          <a:xfrm>
            <a:off x="3527247" y="3229944"/>
            <a:ext cx="5137505" cy="3333961"/>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16200000" flipH="1">
            <a:off x="4462567" y="1596511"/>
            <a:ext cx="286770" cy="2980095"/>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7509288" y="1510739"/>
            <a:ext cx="305917" cy="3132492"/>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3527247" y="3229945"/>
            <a:ext cx="5137506" cy="333396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chemeClr val="bg1"/>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spTree>
    <p:extLst>
      <p:ext uri="{BB962C8B-B14F-4D97-AF65-F5344CB8AC3E}">
        <p14:creationId xmlns:p14="http://schemas.microsoft.com/office/powerpoint/2010/main" val="1739696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additive="base">
                                        <p:cTn id="7" dur="750" fill="hold"/>
                                        <p:tgtEl>
                                          <p:spTgt spid="162"/>
                                        </p:tgtEl>
                                        <p:attrNameLst>
                                          <p:attrName>ppt_x</p:attrName>
                                        </p:attrNameLst>
                                      </p:cBhvr>
                                      <p:tavLst>
                                        <p:tav tm="0">
                                          <p:val>
                                            <p:strVal val="#ppt_x"/>
                                          </p:val>
                                        </p:tav>
                                        <p:tav tm="100000">
                                          <p:val>
                                            <p:strVal val="#ppt_x"/>
                                          </p:val>
                                        </p:tav>
                                      </p:tavLst>
                                    </p:anim>
                                    <p:anim calcmode="lin" valueType="num">
                                      <p:cBhvr additive="base">
                                        <p:cTn id="8" dur="750" fill="hold"/>
                                        <p:tgtEl>
                                          <p:spTgt spid="16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par>
                          <p:cTn id="13" fill="hold">
                            <p:stCondLst>
                              <p:cond delay="1250"/>
                            </p:stCondLst>
                            <p:childTnLst>
                              <p:par>
                                <p:cTn id="14" presetID="22" presetClass="entr" presetSubtype="1"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up)">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6707297" y="2165343"/>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4147762" y="2152113"/>
            <a:ext cx="1348396" cy="46803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2769257" y="-1770715"/>
            <a:ext cx="634615" cy="72375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1464074" y="-478762"/>
            <a:ext cx="621385" cy="46403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1587759" y="2159403"/>
            <a:ext cx="3056292"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Linear Transformations</a:t>
            </a:r>
            <a:endParaRPr lang="en-US" sz="2400" b="1" dirty="0">
              <a:solidFill>
                <a:schemeClr val="bg1"/>
              </a:solidFill>
            </a:endParaRP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5400000" flipH="1" flipV="1">
            <a:off x="-1701336" y="-2209962"/>
            <a:ext cx="447875" cy="9186605"/>
          </a:xfrm>
          <a:prstGeom prst="curvedConnector5">
            <a:avLst>
              <a:gd name="adj1" fmla="val -51041"/>
              <a:gd name="adj2" fmla="val 45148"/>
              <a:gd name="adj3" fmla="val 1510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5400000" flipH="1" flipV="1">
            <a:off x="-1062594" y="-1571332"/>
            <a:ext cx="447764" cy="7909234"/>
          </a:xfrm>
          <a:prstGeom prst="curvedConnector5">
            <a:avLst>
              <a:gd name="adj1" fmla="val -51054"/>
              <a:gd name="adj2" fmla="val 44364"/>
              <a:gd name="adj3" fmla="val 1510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flipH="1" flipV="1">
            <a:off x="-409204" y="-904958"/>
            <a:ext cx="460748" cy="6589469"/>
          </a:xfrm>
          <a:prstGeom prst="curvedConnector5">
            <a:avLst>
              <a:gd name="adj1" fmla="val -49615"/>
              <a:gd name="adj2" fmla="val 43520"/>
              <a:gd name="adj3" fmla="val 14961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171426"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1585604" y="2643421"/>
            <a:ext cx="1230549" cy="183005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4632324" y="-422445"/>
            <a:ext cx="1249696" cy="794264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171426" y="4194642"/>
            <a:ext cx="2228850" cy="1446402"/>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06992" y="3372863"/>
            <a:ext cx="5418883" cy="3048122"/>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flipV="1">
            <a:off x="2400276" y="4896924"/>
            <a:ext cx="1006716" cy="20919"/>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575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6707297" y="2165343"/>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4147762" y="2152113"/>
            <a:ext cx="1348396" cy="46803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2769257" y="-1770715"/>
            <a:ext cx="634615" cy="72375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1464074" y="-478762"/>
            <a:ext cx="621385" cy="46403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1587759" y="2159403"/>
            <a:ext cx="3056292"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Linear Transformations</a:t>
            </a:r>
            <a:endParaRPr lang="en-US" sz="2400" b="1" dirty="0">
              <a:solidFill>
                <a:schemeClr val="bg1"/>
              </a:solidFill>
            </a:endParaRP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5400000" flipH="1" flipV="1">
            <a:off x="-1701336" y="-2209962"/>
            <a:ext cx="447875" cy="9186605"/>
          </a:xfrm>
          <a:prstGeom prst="curvedConnector5">
            <a:avLst>
              <a:gd name="adj1" fmla="val -51041"/>
              <a:gd name="adj2" fmla="val 45148"/>
              <a:gd name="adj3" fmla="val 1510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5400000" flipH="1" flipV="1">
            <a:off x="-1062594" y="-1571332"/>
            <a:ext cx="447764" cy="7909234"/>
          </a:xfrm>
          <a:prstGeom prst="curvedConnector5">
            <a:avLst>
              <a:gd name="adj1" fmla="val -51054"/>
              <a:gd name="adj2" fmla="val 44364"/>
              <a:gd name="adj3" fmla="val 1510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flipH="1" flipV="1">
            <a:off x="-409204" y="-904958"/>
            <a:ext cx="460748" cy="6589469"/>
          </a:xfrm>
          <a:prstGeom prst="curvedConnector5">
            <a:avLst>
              <a:gd name="adj1" fmla="val -49615"/>
              <a:gd name="adj2" fmla="val 43520"/>
              <a:gd name="adj3" fmla="val 14961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4587990"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794104" y="263713"/>
            <a:ext cx="1230549" cy="6589470"/>
          </a:xfrm>
          <a:prstGeom prst="curvedConnector3">
            <a:avLst>
              <a:gd name="adj1" fmla="val 1362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2252616" y="-2802153"/>
            <a:ext cx="1249696" cy="12702057"/>
          </a:xfrm>
          <a:prstGeom prst="curvedConnector3">
            <a:avLst>
              <a:gd name="adj1" fmla="val 731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4587990" y="4194642"/>
            <a:ext cx="2228850" cy="144640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5095875" y="9974115"/>
            <a:ext cx="1781213" cy="1001933"/>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a:off x="-2359140" y="4917843"/>
            <a:ext cx="7455015" cy="5557239"/>
          </a:xfrm>
          <a:prstGeom prst="curvedConnector3">
            <a:avLst>
              <a:gd name="adj1" fmla="val 299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BAB2A72-6B88-2578-C638-3C80C5FECA5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6462" y="3428779"/>
            <a:ext cx="5418883" cy="3048121"/>
          </a:xfrm>
          <a:prstGeom prst="rect">
            <a:avLst/>
          </a:prstGeom>
        </p:spPr>
      </p:pic>
      <p:cxnSp>
        <p:nvCxnSpPr>
          <p:cNvPr id="42" name="Connector: Curved 41">
            <a:extLst>
              <a:ext uri="{FF2B5EF4-FFF2-40B4-BE49-F238E27FC236}">
                <a16:creationId xmlns:a16="http://schemas.microsoft.com/office/drawing/2014/main" id="{B15DF595-E79A-6173-F690-713D919729DA}"/>
              </a:ext>
            </a:extLst>
          </p:cNvPr>
          <p:cNvCxnSpPr>
            <a:cxnSpLocks/>
            <a:stCxn id="50" idx="2"/>
            <a:endCxn id="39" idx="0"/>
          </p:cNvCxnSpPr>
          <p:nvPr/>
        </p:nvCxnSpPr>
        <p:spPr>
          <a:xfrm rot="5400000">
            <a:off x="2873103" y="3185976"/>
            <a:ext cx="485605" cy="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41BAE2-50CF-F129-19D3-220CB7A4F16D}"/>
              </a:ext>
            </a:extLst>
          </p:cNvPr>
          <p:cNvSpPr/>
          <p:nvPr/>
        </p:nvSpPr>
        <p:spPr>
          <a:xfrm>
            <a:off x="406462" y="3428779"/>
            <a:ext cx="5418883" cy="304812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bg1"/>
                </a:solidFill>
              </a:rPr>
              <a:t>To say that the transformation is linear, the following rules must be checked:-</a:t>
            </a:r>
          </a:p>
          <a:p>
            <a:r>
              <a:rPr lang="en-US" sz="2000" b="1" dirty="0">
                <a:solidFill>
                  <a:schemeClr val="bg1"/>
                </a:solidFill>
              </a:rPr>
              <a:t>1) </a:t>
            </a:r>
            <a:r>
              <a:rPr lang="en-US" sz="2000" dirty="0">
                <a:solidFill>
                  <a:schemeClr val="bg1"/>
                </a:solidFill>
              </a:rPr>
              <a:t>Lines must stay lines without getting curved.</a:t>
            </a:r>
          </a:p>
          <a:p>
            <a:r>
              <a:rPr lang="en-US" sz="2000" b="1" dirty="0">
                <a:solidFill>
                  <a:schemeClr val="bg1"/>
                </a:solidFill>
              </a:rPr>
              <a:t>2) </a:t>
            </a:r>
            <a:r>
              <a:rPr lang="en-US" sz="2000" dirty="0">
                <a:solidFill>
                  <a:schemeClr val="bg1"/>
                </a:solidFill>
              </a:rPr>
              <a:t>Origin must stay fixed after the movement.</a:t>
            </a:r>
          </a:p>
          <a:p>
            <a:r>
              <a:rPr lang="en-US" sz="2000" b="1" dirty="0">
                <a:solidFill>
                  <a:schemeClr val="bg1"/>
                </a:solidFill>
              </a:rPr>
              <a:t>3) </a:t>
            </a:r>
            <a:r>
              <a:rPr lang="en-US" sz="2000" dirty="0">
                <a:solidFill>
                  <a:schemeClr val="bg1"/>
                </a:solidFill>
              </a:rPr>
              <a:t>Diagonal lines must stay lines without getting curved.</a:t>
            </a:r>
          </a:p>
          <a:p>
            <a:endParaRPr lang="en-US" sz="2000" dirty="0">
              <a:solidFill>
                <a:schemeClr val="bg1"/>
              </a:solidFill>
            </a:endParaRPr>
          </a:p>
          <a:p>
            <a:r>
              <a:rPr lang="en-US" sz="2000" dirty="0">
                <a:solidFill>
                  <a:schemeClr val="bg1"/>
                </a:solidFill>
              </a:rPr>
              <a:t>Any breaks in these rules make the transformation non-linear.</a:t>
            </a:r>
          </a:p>
          <a:p>
            <a:endParaRPr lang="en-US" sz="2000" dirty="0">
              <a:solidFill>
                <a:schemeClr val="bg1"/>
              </a:solidFill>
            </a:endParaRPr>
          </a:p>
        </p:txBody>
      </p:sp>
    </p:spTree>
    <p:extLst>
      <p:ext uri="{BB962C8B-B14F-4D97-AF65-F5344CB8AC3E}">
        <p14:creationId xmlns:p14="http://schemas.microsoft.com/office/powerpoint/2010/main" val="169936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6707297" y="2165343"/>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4147762" y="2152113"/>
            <a:ext cx="1348396" cy="46803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2769257" y="-1770715"/>
            <a:ext cx="634615" cy="72375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1464074" y="-478762"/>
            <a:ext cx="621385" cy="46403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1587759" y="2159403"/>
            <a:ext cx="3056292" cy="783771"/>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Linear Transformations</a:t>
            </a: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5400000" flipH="1" flipV="1">
            <a:off x="-1701336" y="-2209962"/>
            <a:ext cx="447875" cy="9186605"/>
          </a:xfrm>
          <a:prstGeom prst="curvedConnector5">
            <a:avLst>
              <a:gd name="adj1" fmla="val -51041"/>
              <a:gd name="adj2" fmla="val 45148"/>
              <a:gd name="adj3" fmla="val 1510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5400000" flipH="1" flipV="1">
            <a:off x="-1062594" y="-1571332"/>
            <a:ext cx="447764" cy="7909234"/>
          </a:xfrm>
          <a:prstGeom prst="curvedConnector5">
            <a:avLst>
              <a:gd name="adj1" fmla="val -51054"/>
              <a:gd name="adj2" fmla="val 44364"/>
              <a:gd name="adj3" fmla="val 1510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flipH="1" flipV="1">
            <a:off x="-409204" y="-904958"/>
            <a:ext cx="460748" cy="6589469"/>
          </a:xfrm>
          <a:prstGeom prst="curvedConnector5">
            <a:avLst>
              <a:gd name="adj1" fmla="val -49615"/>
              <a:gd name="adj2" fmla="val 43520"/>
              <a:gd name="adj3" fmla="val 14961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4587990"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794104" y="263713"/>
            <a:ext cx="1230549" cy="6589470"/>
          </a:xfrm>
          <a:prstGeom prst="curvedConnector3">
            <a:avLst>
              <a:gd name="adj1" fmla="val 1362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2252616" y="-2802153"/>
            <a:ext cx="1249696" cy="12702057"/>
          </a:xfrm>
          <a:prstGeom prst="curvedConnector3">
            <a:avLst>
              <a:gd name="adj1" fmla="val 731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4587990" y="4194642"/>
            <a:ext cx="2228850" cy="144640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5095875" y="9974115"/>
            <a:ext cx="1781213" cy="1001933"/>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a:off x="-2359140" y="4917843"/>
            <a:ext cx="7455015" cy="5557239"/>
          </a:xfrm>
          <a:prstGeom prst="curvedConnector3">
            <a:avLst>
              <a:gd name="adj1" fmla="val 299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BAB2A72-6B88-2578-C638-3C80C5FECA5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6462" y="3428779"/>
            <a:ext cx="5418883" cy="3048121"/>
          </a:xfrm>
          <a:prstGeom prst="rect">
            <a:avLst/>
          </a:prstGeom>
        </p:spPr>
      </p:pic>
      <p:cxnSp>
        <p:nvCxnSpPr>
          <p:cNvPr id="42" name="Connector: Curved 41">
            <a:extLst>
              <a:ext uri="{FF2B5EF4-FFF2-40B4-BE49-F238E27FC236}">
                <a16:creationId xmlns:a16="http://schemas.microsoft.com/office/drawing/2014/main" id="{B15DF595-E79A-6173-F690-713D919729DA}"/>
              </a:ext>
            </a:extLst>
          </p:cNvPr>
          <p:cNvCxnSpPr>
            <a:cxnSpLocks/>
            <a:stCxn id="50" idx="2"/>
            <a:endCxn id="39" idx="0"/>
          </p:cNvCxnSpPr>
          <p:nvPr/>
        </p:nvCxnSpPr>
        <p:spPr>
          <a:xfrm rot="5400000">
            <a:off x="2873103" y="3185976"/>
            <a:ext cx="485605" cy="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41BAE2-50CF-F129-19D3-220CB7A4F16D}"/>
              </a:ext>
            </a:extLst>
          </p:cNvPr>
          <p:cNvSpPr/>
          <p:nvPr/>
        </p:nvSpPr>
        <p:spPr>
          <a:xfrm>
            <a:off x="406462" y="3428779"/>
            <a:ext cx="5418883" cy="304812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bg1"/>
                </a:solidFill>
              </a:rPr>
              <a:t>To say that the transformation is linear, the following rules must be checked:-</a:t>
            </a:r>
          </a:p>
          <a:p>
            <a:r>
              <a:rPr lang="en-US" sz="2000" b="1" dirty="0">
                <a:solidFill>
                  <a:schemeClr val="bg1"/>
                </a:solidFill>
              </a:rPr>
              <a:t>1) </a:t>
            </a:r>
            <a:r>
              <a:rPr lang="en-US" sz="2000" dirty="0">
                <a:solidFill>
                  <a:schemeClr val="bg1"/>
                </a:solidFill>
              </a:rPr>
              <a:t>Lines must stay lines without getting curved.</a:t>
            </a:r>
          </a:p>
          <a:p>
            <a:r>
              <a:rPr lang="en-US" sz="2000" b="1" dirty="0">
                <a:solidFill>
                  <a:schemeClr val="bg1"/>
                </a:solidFill>
              </a:rPr>
              <a:t>2) </a:t>
            </a:r>
            <a:r>
              <a:rPr lang="en-US" sz="2000" dirty="0">
                <a:solidFill>
                  <a:schemeClr val="bg1"/>
                </a:solidFill>
              </a:rPr>
              <a:t>Origin must stay fixed after the movement.</a:t>
            </a:r>
          </a:p>
          <a:p>
            <a:r>
              <a:rPr lang="en-US" sz="2000" b="1" dirty="0">
                <a:solidFill>
                  <a:schemeClr val="bg1"/>
                </a:solidFill>
              </a:rPr>
              <a:t>3) </a:t>
            </a:r>
            <a:r>
              <a:rPr lang="en-US" sz="2000" dirty="0">
                <a:solidFill>
                  <a:schemeClr val="bg1"/>
                </a:solidFill>
              </a:rPr>
              <a:t>Diagonal lines must stay lines without getting curved.</a:t>
            </a:r>
          </a:p>
          <a:p>
            <a:endParaRPr lang="en-US" sz="2000" dirty="0">
              <a:solidFill>
                <a:schemeClr val="bg1"/>
              </a:solidFill>
            </a:endParaRPr>
          </a:p>
          <a:p>
            <a:r>
              <a:rPr lang="en-US" sz="2000" dirty="0">
                <a:solidFill>
                  <a:schemeClr val="bg1"/>
                </a:solidFill>
              </a:rPr>
              <a:t>Any breaks in these rules make the transformation non-linear.</a:t>
            </a:r>
          </a:p>
          <a:p>
            <a:endParaRPr lang="en-US" sz="2000" dirty="0">
              <a:solidFill>
                <a:schemeClr val="bg1"/>
              </a:solidFill>
            </a:endParaRPr>
          </a:p>
        </p:txBody>
      </p:sp>
      <p:pic>
        <p:nvPicPr>
          <p:cNvPr id="4" name="Picture 3">
            <a:extLst>
              <a:ext uri="{FF2B5EF4-FFF2-40B4-BE49-F238E27FC236}">
                <a16:creationId xmlns:a16="http://schemas.microsoft.com/office/drawing/2014/main" id="{36DBCE81-FC22-2DCA-8748-2A14F10637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19051" y="3373121"/>
            <a:ext cx="5418881" cy="3048121"/>
          </a:xfrm>
          <a:prstGeom prst="rect">
            <a:avLst/>
          </a:prstGeom>
        </p:spPr>
      </p:pic>
      <p:cxnSp>
        <p:nvCxnSpPr>
          <p:cNvPr id="9" name="Connector: Curved 8">
            <a:extLst>
              <a:ext uri="{FF2B5EF4-FFF2-40B4-BE49-F238E27FC236}">
                <a16:creationId xmlns:a16="http://schemas.microsoft.com/office/drawing/2014/main" id="{7CFB92FF-19BA-7675-5B08-9D47463B6FE3}"/>
              </a:ext>
            </a:extLst>
          </p:cNvPr>
          <p:cNvCxnSpPr>
            <a:cxnSpLocks/>
            <a:stCxn id="51" idx="2"/>
            <a:endCxn id="4" idx="0"/>
          </p:cNvCxnSpPr>
          <p:nvPr/>
        </p:nvCxnSpPr>
        <p:spPr>
          <a:xfrm rot="5400000">
            <a:off x="9003945" y="3148574"/>
            <a:ext cx="449094"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1921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6707297" y="2165343"/>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4147762" y="2152113"/>
            <a:ext cx="1348396" cy="46803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2769257" y="-1770715"/>
            <a:ext cx="634615" cy="72375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1464074" y="-478762"/>
            <a:ext cx="621385" cy="46403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1587759" y="2159403"/>
            <a:ext cx="3056292" cy="783771"/>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Linear Transformations</a:t>
            </a: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5400000" flipH="1" flipV="1">
            <a:off x="-1701336" y="-2209962"/>
            <a:ext cx="447875" cy="9186605"/>
          </a:xfrm>
          <a:prstGeom prst="curvedConnector5">
            <a:avLst>
              <a:gd name="adj1" fmla="val -51041"/>
              <a:gd name="adj2" fmla="val 45148"/>
              <a:gd name="adj3" fmla="val 1510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5400000" flipH="1" flipV="1">
            <a:off x="-1062594" y="-1571332"/>
            <a:ext cx="447764" cy="7909234"/>
          </a:xfrm>
          <a:prstGeom prst="curvedConnector5">
            <a:avLst>
              <a:gd name="adj1" fmla="val -51054"/>
              <a:gd name="adj2" fmla="val 44364"/>
              <a:gd name="adj3" fmla="val 1510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flipH="1" flipV="1">
            <a:off x="-409204" y="-904958"/>
            <a:ext cx="460748" cy="6589469"/>
          </a:xfrm>
          <a:prstGeom prst="curvedConnector5">
            <a:avLst>
              <a:gd name="adj1" fmla="val -49615"/>
              <a:gd name="adj2" fmla="val 43520"/>
              <a:gd name="adj3" fmla="val 14961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4587990"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794104" y="263713"/>
            <a:ext cx="1230549" cy="6589470"/>
          </a:xfrm>
          <a:prstGeom prst="curvedConnector3">
            <a:avLst>
              <a:gd name="adj1" fmla="val 1362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2252616" y="-2802153"/>
            <a:ext cx="1249696" cy="12702057"/>
          </a:xfrm>
          <a:prstGeom prst="curvedConnector3">
            <a:avLst>
              <a:gd name="adj1" fmla="val 731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4587990" y="4194642"/>
            <a:ext cx="2228850" cy="144640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5095875" y="9974115"/>
            <a:ext cx="1781213" cy="1001933"/>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a:off x="-2359140" y="4917843"/>
            <a:ext cx="7455015" cy="5557239"/>
          </a:xfrm>
          <a:prstGeom prst="curvedConnector3">
            <a:avLst>
              <a:gd name="adj1" fmla="val 299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BAB2A72-6B88-2578-C638-3C80C5FECA5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6462" y="3428779"/>
            <a:ext cx="5418883" cy="3048121"/>
          </a:xfrm>
          <a:prstGeom prst="rect">
            <a:avLst/>
          </a:prstGeom>
        </p:spPr>
      </p:pic>
      <p:cxnSp>
        <p:nvCxnSpPr>
          <p:cNvPr id="42" name="Connector: Curved 41">
            <a:extLst>
              <a:ext uri="{FF2B5EF4-FFF2-40B4-BE49-F238E27FC236}">
                <a16:creationId xmlns:a16="http://schemas.microsoft.com/office/drawing/2014/main" id="{B15DF595-E79A-6173-F690-713D919729DA}"/>
              </a:ext>
            </a:extLst>
          </p:cNvPr>
          <p:cNvCxnSpPr>
            <a:cxnSpLocks/>
            <a:stCxn id="50" idx="2"/>
            <a:endCxn id="39" idx="0"/>
          </p:cNvCxnSpPr>
          <p:nvPr/>
        </p:nvCxnSpPr>
        <p:spPr>
          <a:xfrm rot="5400000">
            <a:off x="2873103" y="3185976"/>
            <a:ext cx="485605" cy="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41BAE2-50CF-F129-19D3-220CB7A4F16D}"/>
              </a:ext>
            </a:extLst>
          </p:cNvPr>
          <p:cNvSpPr/>
          <p:nvPr/>
        </p:nvSpPr>
        <p:spPr>
          <a:xfrm>
            <a:off x="406462" y="3428779"/>
            <a:ext cx="5418883" cy="304812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bg1"/>
                </a:solidFill>
              </a:rPr>
              <a:t>To say that the transformation is linear, the following rules must be checked:-</a:t>
            </a:r>
          </a:p>
          <a:p>
            <a:r>
              <a:rPr lang="en-US" sz="2000" b="1" dirty="0">
                <a:solidFill>
                  <a:schemeClr val="bg1"/>
                </a:solidFill>
              </a:rPr>
              <a:t>1) </a:t>
            </a:r>
            <a:r>
              <a:rPr lang="en-US" sz="2000" dirty="0">
                <a:solidFill>
                  <a:schemeClr val="bg1"/>
                </a:solidFill>
              </a:rPr>
              <a:t>Lines must stay lines without getting curved.</a:t>
            </a:r>
          </a:p>
          <a:p>
            <a:r>
              <a:rPr lang="en-US" sz="2000" b="1" dirty="0">
                <a:solidFill>
                  <a:schemeClr val="bg1"/>
                </a:solidFill>
              </a:rPr>
              <a:t>2) </a:t>
            </a:r>
            <a:r>
              <a:rPr lang="en-US" sz="2000" dirty="0">
                <a:solidFill>
                  <a:schemeClr val="bg1"/>
                </a:solidFill>
              </a:rPr>
              <a:t>Origin must stay fixed after the movement.</a:t>
            </a:r>
          </a:p>
          <a:p>
            <a:r>
              <a:rPr lang="en-US" sz="2000" b="1" dirty="0">
                <a:solidFill>
                  <a:schemeClr val="bg1"/>
                </a:solidFill>
              </a:rPr>
              <a:t>3) </a:t>
            </a:r>
            <a:r>
              <a:rPr lang="en-US" sz="2000" dirty="0">
                <a:solidFill>
                  <a:schemeClr val="bg1"/>
                </a:solidFill>
              </a:rPr>
              <a:t>Diagonal lines must stay lines without getting curved.</a:t>
            </a:r>
          </a:p>
          <a:p>
            <a:endParaRPr lang="en-US" sz="2000" dirty="0">
              <a:solidFill>
                <a:schemeClr val="bg1"/>
              </a:solidFill>
            </a:endParaRPr>
          </a:p>
          <a:p>
            <a:r>
              <a:rPr lang="en-US" sz="2000" dirty="0">
                <a:solidFill>
                  <a:schemeClr val="bg1"/>
                </a:solidFill>
              </a:rPr>
              <a:t>Any breaks in these rules make the transformation non-linear.</a:t>
            </a:r>
          </a:p>
          <a:p>
            <a:endParaRPr lang="en-US" sz="2000" dirty="0">
              <a:solidFill>
                <a:schemeClr val="bg1"/>
              </a:solidFill>
            </a:endParaRPr>
          </a:p>
        </p:txBody>
      </p:sp>
      <p:pic>
        <p:nvPicPr>
          <p:cNvPr id="4" name="Picture 3">
            <a:extLst>
              <a:ext uri="{FF2B5EF4-FFF2-40B4-BE49-F238E27FC236}">
                <a16:creationId xmlns:a16="http://schemas.microsoft.com/office/drawing/2014/main" id="{36DBCE81-FC22-2DCA-8748-2A14F10637E7}"/>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15182850" y="3428779"/>
            <a:ext cx="1866398" cy="1049850"/>
          </a:xfrm>
          <a:prstGeom prst="rect">
            <a:avLst/>
          </a:prstGeom>
        </p:spPr>
      </p:pic>
      <p:cxnSp>
        <p:nvCxnSpPr>
          <p:cNvPr id="9" name="Connector: Curved 8">
            <a:extLst>
              <a:ext uri="{FF2B5EF4-FFF2-40B4-BE49-F238E27FC236}">
                <a16:creationId xmlns:a16="http://schemas.microsoft.com/office/drawing/2014/main" id="{7CFB92FF-19BA-7675-5B08-9D47463B6FE3}"/>
              </a:ext>
            </a:extLst>
          </p:cNvPr>
          <p:cNvCxnSpPr>
            <a:cxnSpLocks/>
            <a:stCxn id="51" idx="2"/>
            <a:endCxn id="4" idx="0"/>
          </p:cNvCxnSpPr>
          <p:nvPr/>
        </p:nvCxnSpPr>
        <p:spPr>
          <a:xfrm rot="16200000" flipH="1">
            <a:off x="12419894" y="-267376"/>
            <a:ext cx="504752" cy="688755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DE1F47-9E0B-E419-69D5-2E66A56420C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519051" y="3373121"/>
            <a:ext cx="5418881" cy="3048120"/>
          </a:xfrm>
          <a:prstGeom prst="rect">
            <a:avLst/>
          </a:prstGeom>
        </p:spPr>
      </p:pic>
      <p:cxnSp>
        <p:nvCxnSpPr>
          <p:cNvPr id="17" name="Connector: Curved 16">
            <a:extLst>
              <a:ext uri="{FF2B5EF4-FFF2-40B4-BE49-F238E27FC236}">
                <a16:creationId xmlns:a16="http://schemas.microsoft.com/office/drawing/2014/main" id="{9A8E69DF-691E-4F70-94C0-098990D6CAB2}"/>
              </a:ext>
            </a:extLst>
          </p:cNvPr>
          <p:cNvCxnSpPr>
            <a:cxnSpLocks/>
            <a:stCxn id="51" idx="2"/>
            <a:endCxn id="16" idx="0"/>
          </p:cNvCxnSpPr>
          <p:nvPr/>
        </p:nvCxnSpPr>
        <p:spPr>
          <a:xfrm rot="5400000">
            <a:off x="9003945" y="3148574"/>
            <a:ext cx="449094"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825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ppt_x"/>
                                          </p:val>
                                        </p:tav>
                                        <p:tav tm="100000">
                                          <p:val>
                                            <p:strVal val="#ppt_x"/>
                                          </p:val>
                                        </p:tav>
                                      </p:tavLst>
                                    </p:anim>
                                    <p:anim calcmode="lin" valueType="num">
                                      <p:cBhvr additive="base">
                                        <p:cTn id="8" dur="75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6707297" y="2165343"/>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4147762" y="2152113"/>
            <a:ext cx="1348396" cy="46803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2769257" y="-1770715"/>
            <a:ext cx="634615" cy="72375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1464074" y="-478762"/>
            <a:ext cx="621385" cy="46403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1587759" y="2159403"/>
            <a:ext cx="3056292" cy="783771"/>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Linear Transformations</a:t>
            </a: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5400000" flipH="1" flipV="1">
            <a:off x="-1701336" y="-2209962"/>
            <a:ext cx="447875" cy="9186605"/>
          </a:xfrm>
          <a:prstGeom prst="curvedConnector5">
            <a:avLst>
              <a:gd name="adj1" fmla="val -51041"/>
              <a:gd name="adj2" fmla="val 45148"/>
              <a:gd name="adj3" fmla="val 1510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5400000" flipH="1" flipV="1">
            <a:off x="-1062594" y="-1571332"/>
            <a:ext cx="447764" cy="7909234"/>
          </a:xfrm>
          <a:prstGeom prst="curvedConnector5">
            <a:avLst>
              <a:gd name="adj1" fmla="val -51054"/>
              <a:gd name="adj2" fmla="val 44364"/>
              <a:gd name="adj3" fmla="val 1510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flipH="1" flipV="1">
            <a:off x="-409204" y="-904958"/>
            <a:ext cx="460748" cy="6589469"/>
          </a:xfrm>
          <a:prstGeom prst="curvedConnector5">
            <a:avLst>
              <a:gd name="adj1" fmla="val -49615"/>
              <a:gd name="adj2" fmla="val 43520"/>
              <a:gd name="adj3" fmla="val 14961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4587990"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794104" y="263713"/>
            <a:ext cx="1230549" cy="6589470"/>
          </a:xfrm>
          <a:prstGeom prst="curvedConnector3">
            <a:avLst>
              <a:gd name="adj1" fmla="val 1362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2252616" y="-2802153"/>
            <a:ext cx="1249696" cy="12702057"/>
          </a:xfrm>
          <a:prstGeom prst="curvedConnector3">
            <a:avLst>
              <a:gd name="adj1" fmla="val 731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4587990" y="4194642"/>
            <a:ext cx="2228850" cy="144640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5095875" y="9974115"/>
            <a:ext cx="1781213" cy="1001933"/>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a:off x="-2359140" y="4917843"/>
            <a:ext cx="7455015" cy="5557239"/>
          </a:xfrm>
          <a:prstGeom prst="curvedConnector3">
            <a:avLst>
              <a:gd name="adj1" fmla="val 299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BAB2A72-6B88-2578-C638-3C80C5FECA5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6462" y="3428779"/>
            <a:ext cx="5418883" cy="3048121"/>
          </a:xfrm>
          <a:prstGeom prst="rect">
            <a:avLst/>
          </a:prstGeom>
        </p:spPr>
      </p:pic>
      <p:cxnSp>
        <p:nvCxnSpPr>
          <p:cNvPr id="42" name="Connector: Curved 41">
            <a:extLst>
              <a:ext uri="{FF2B5EF4-FFF2-40B4-BE49-F238E27FC236}">
                <a16:creationId xmlns:a16="http://schemas.microsoft.com/office/drawing/2014/main" id="{B15DF595-E79A-6173-F690-713D919729DA}"/>
              </a:ext>
            </a:extLst>
          </p:cNvPr>
          <p:cNvCxnSpPr>
            <a:cxnSpLocks/>
            <a:stCxn id="50" idx="2"/>
            <a:endCxn id="39" idx="0"/>
          </p:cNvCxnSpPr>
          <p:nvPr/>
        </p:nvCxnSpPr>
        <p:spPr>
          <a:xfrm rot="5400000">
            <a:off x="2873103" y="3185976"/>
            <a:ext cx="485605" cy="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41BAE2-50CF-F129-19D3-220CB7A4F16D}"/>
              </a:ext>
            </a:extLst>
          </p:cNvPr>
          <p:cNvSpPr/>
          <p:nvPr/>
        </p:nvSpPr>
        <p:spPr>
          <a:xfrm>
            <a:off x="406462" y="3428779"/>
            <a:ext cx="5418883" cy="304812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bg1"/>
                </a:solidFill>
              </a:rPr>
              <a:t>To say that the transformation is linear, the following rules must be checked:-</a:t>
            </a:r>
          </a:p>
          <a:p>
            <a:r>
              <a:rPr lang="en-US" sz="2000" b="1" dirty="0">
                <a:solidFill>
                  <a:schemeClr val="bg1"/>
                </a:solidFill>
              </a:rPr>
              <a:t>1) </a:t>
            </a:r>
            <a:r>
              <a:rPr lang="en-US" sz="2000" dirty="0">
                <a:solidFill>
                  <a:schemeClr val="bg1"/>
                </a:solidFill>
              </a:rPr>
              <a:t>Lines must stay lines without getting curved.</a:t>
            </a:r>
          </a:p>
          <a:p>
            <a:r>
              <a:rPr lang="en-US" sz="2000" b="1" dirty="0">
                <a:solidFill>
                  <a:schemeClr val="bg1"/>
                </a:solidFill>
              </a:rPr>
              <a:t>2) </a:t>
            </a:r>
            <a:r>
              <a:rPr lang="en-US" sz="2000" dirty="0">
                <a:solidFill>
                  <a:schemeClr val="bg1"/>
                </a:solidFill>
              </a:rPr>
              <a:t>Origin must stay fixed after the movement.</a:t>
            </a:r>
          </a:p>
          <a:p>
            <a:r>
              <a:rPr lang="en-US" sz="2000" b="1" dirty="0">
                <a:solidFill>
                  <a:schemeClr val="bg1"/>
                </a:solidFill>
              </a:rPr>
              <a:t>3) </a:t>
            </a:r>
            <a:r>
              <a:rPr lang="en-US" sz="2000" dirty="0">
                <a:solidFill>
                  <a:schemeClr val="bg1"/>
                </a:solidFill>
              </a:rPr>
              <a:t>Diagonal lines must stay lines without getting curved.</a:t>
            </a:r>
          </a:p>
          <a:p>
            <a:endParaRPr lang="en-US" sz="2000" dirty="0">
              <a:solidFill>
                <a:schemeClr val="bg1"/>
              </a:solidFill>
            </a:endParaRPr>
          </a:p>
          <a:p>
            <a:r>
              <a:rPr lang="en-US" sz="2000" dirty="0">
                <a:solidFill>
                  <a:schemeClr val="bg1"/>
                </a:solidFill>
              </a:rPr>
              <a:t>Any breaks in these rules make the transformation non-linear.</a:t>
            </a:r>
          </a:p>
          <a:p>
            <a:endParaRPr lang="en-US" sz="2000" dirty="0">
              <a:solidFill>
                <a:schemeClr val="bg1"/>
              </a:solidFill>
            </a:endParaRPr>
          </a:p>
        </p:txBody>
      </p:sp>
      <p:pic>
        <p:nvPicPr>
          <p:cNvPr id="4" name="Picture 3">
            <a:extLst>
              <a:ext uri="{FF2B5EF4-FFF2-40B4-BE49-F238E27FC236}">
                <a16:creationId xmlns:a16="http://schemas.microsoft.com/office/drawing/2014/main" id="{36DBCE81-FC22-2DCA-8748-2A14F10637E7}"/>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15182850" y="3428779"/>
            <a:ext cx="1866398" cy="1049850"/>
          </a:xfrm>
          <a:prstGeom prst="rect">
            <a:avLst/>
          </a:prstGeom>
        </p:spPr>
      </p:pic>
      <p:cxnSp>
        <p:nvCxnSpPr>
          <p:cNvPr id="9" name="Connector: Curved 8">
            <a:extLst>
              <a:ext uri="{FF2B5EF4-FFF2-40B4-BE49-F238E27FC236}">
                <a16:creationId xmlns:a16="http://schemas.microsoft.com/office/drawing/2014/main" id="{7CFB92FF-19BA-7675-5B08-9D47463B6FE3}"/>
              </a:ext>
            </a:extLst>
          </p:cNvPr>
          <p:cNvCxnSpPr>
            <a:cxnSpLocks/>
            <a:stCxn id="51" idx="2"/>
            <a:endCxn id="4" idx="0"/>
          </p:cNvCxnSpPr>
          <p:nvPr/>
        </p:nvCxnSpPr>
        <p:spPr>
          <a:xfrm rot="16200000" flipH="1">
            <a:off x="12419894" y="-267376"/>
            <a:ext cx="504752" cy="688755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DE1F47-9E0B-E419-69D5-2E66A56420C6}"/>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p:blipFill>
        <p:spPr>
          <a:xfrm>
            <a:off x="15182848" y="3428779"/>
            <a:ext cx="1866400" cy="1049850"/>
          </a:xfrm>
          <a:prstGeom prst="rect">
            <a:avLst/>
          </a:prstGeom>
        </p:spPr>
      </p:pic>
      <p:cxnSp>
        <p:nvCxnSpPr>
          <p:cNvPr id="17" name="Connector: Curved 16">
            <a:extLst>
              <a:ext uri="{FF2B5EF4-FFF2-40B4-BE49-F238E27FC236}">
                <a16:creationId xmlns:a16="http://schemas.microsoft.com/office/drawing/2014/main" id="{9A8E69DF-691E-4F70-94C0-098990D6CAB2}"/>
              </a:ext>
            </a:extLst>
          </p:cNvPr>
          <p:cNvCxnSpPr>
            <a:cxnSpLocks/>
            <a:stCxn id="51" idx="2"/>
            <a:endCxn id="16" idx="0"/>
          </p:cNvCxnSpPr>
          <p:nvPr/>
        </p:nvCxnSpPr>
        <p:spPr>
          <a:xfrm rot="16200000" flipH="1">
            <a:off x="12419894" y="-267375"/>
            <a:ext cx="504752"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4719B2F-D16C-415C-5822-7C3BF5B8BE8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519051" y="3373121"/>
            <a:ext cx="5418880" cy="3048120"/>
          </a:xfrm>
          <a:prstGeom prst="rect">
            <a:avLst/>
          </a:prstGeom>
        </p:spPr>
      </p:pic>
      <p:cxnSp>
        <p:nvCxnSpPr>
          <p:cNvPr id="11" name="Connector: Curved 10">
            <a:extLst>
              <a:ext uri="{FF2B5EF4-FFF2-40B4-BE49-F238E27FC236}">
                <a16:creationId xmlns:a16="http://schemas.microsoft.com/office/drawing/2014/main" id="{2569BFC1-ED9F-ECCF-5932-FA72304F4142}"/>
              </a:ext>
            </a:extLst>
          </p:cNvPr>
          <p:cNvCxnSpPr>
            <a:cxnSpLocks/>
            <a:stCxn id="51" idx="2"/>
            <a:endCxn id="10" idx="0"/>
          </p:cNvCxnSpPr>
          <p:nvPr/>
        </p:nvCxnSpPr>
        <p:spPr>
          <a:xfrm rot="5400000">
            <a:off x="9003945" y="3148574"/>
            <a:ext cx="449094" cy="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230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6707297" y="2165343"/>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4147762" y="2152113"/>
            <a:ext cx="1348396" cy="46803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2769257" y="-1770715"/>
            <a:ext cx="634615" cy="72375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1464074" y="-478762"/>
            <a:ext cx="621385" cy="46403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1587759" y="2159403"/>
            <a:ext cx="3056292"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Linear Transformations</a:t>
            </a: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5400000" flipH="1" flipV="1">
            <a:off x="-1701336" y="-2209962"/>
            <a:ext cx="447875" cy="9186605"/>
          </a:xfrm>
          <a:prstGeom prst="curvedConnector5">
            <a:avLst>
              <a:gd name="adj1" fmla="val -51041"/>
              <a:gd name="adj2" fmla="val 45148"/>
              <a:gd name="adj3" fmla="val 1510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5400000" flipH="1" flipV="1">
            <a:off x="-1062594" y="-1571332"/>
            <a:ext cx="447764" cy="7909234"/>
          </a:xfrm>
          <a:prstGeom prst="curvedConnector5">
            <a:avLst>
              <a:gd name="adj1" fmla="val -51054"/>
              <a:gd name="adj2" fmla="val 44364"/>
              <a:gd name="adj3" fmla="val 1510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flipH="1" flipV="1">
            <a:off x="-409204" y="-904958"/>
            <a:ext cx="460748" cy="6589469"/>
          </a:xfrm>
          <a:prstGeom prst="curvedConnector5">
            <a:avLst>
              <a:gd name="adj1" fmla="val -49615"/>
              <a:gd name="adj2" fmla="val 43520"/>
              <a:gd name="adj3" fmla="val 14961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4587990"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794104" y="263713"/>
            <a:ext cx="1230549" cy="6589470"/>
          </a:xfrm>
          <a:prstGeom prst="curvedConnector3">
            <a:avLst>
              <a:gd name="adj1" fmla="val 1362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2252616" y="-2802153"/>
            <a:ext cx="1249696" cy="12702057"/>
          </a:xfrm>
          <a:prstGeom prst="curvedConnector3">
            <a:avLst>
              <a:gd name="adj1" fmla="val 731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4587990" y="4194642"/>
            <a:ext cx="2228850" cy="144640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5095875" y="9974115"/>
            <a:ext cx="1781213" cy="1001933"/>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a:off x="-2359140" y="4917843"/>
            <a:ext cx="7455015" cy="5557239"/>
          </a:xfrm>
          <a:prstGeom prst="curvedConnector3">
            <a:avLst>
              <a:gd name="adj1" fmla="val 299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BAB2A72-6B88-2578-C638-3C80C5FECA5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a:xfrm>
            <a:off x="-4587989" y="4199436"/>
            <a:ext cx="2503498" cy="1408217"/>
          </a:xfrm>
          <a:prstGeom prst="rect">
            <a:avLst/>
          </a:prstGeom>
        </p:spPr>
      </p:pic>
      <p:cxnSp>
        <p:nvCxnSpPr>
          <p:cNvPr id="42" name="Connector: Curved 41">
            <a:extLst>
              <a:ext uri="{FF2B5EF4-FFF2-40B4-BE49-F238E27FC236}">
                <a16:creationId xmlns:a16="http://schemas.microsoft.com/office/drawing/2014/main" id="{B15DF595-E79A-6173-F690-713D919729DA}"/>
              </a:ext>
            </a:extLst>
          </p:cNvPr>
          <p:cNvCxnSpPr>
            <a:cxnSpLocks/>
            <a:stCxn id="50" idx="2"/>
            <a:endCxn id="39" idx="0"/>
          </p:cNvCxnSpPr>
          <p:nvPr/>
        </p:nvCxnSpPr>
        <p:spPr>
          <a:xfrm rot="5400000">
            <a:off x="-738298" y="345233"/>
            <a:ext cx="1256262" cy="6452145"/>
          </a:xfrm>
          <a:prstGeom prst="curvedConnector3">
            <a:avLst>
              <a:gd name="adj1" fmla="val 13606"/>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41BAE2-50CF-F129-19D3-220CB7A4F16D}"/>
              </a:ext>
            </a:extLst>
          </p:cNvPr>
          <p:cNvSpPr/>
          <p:nvPr/>
        </p:nvSpPr>
        <p:spPr>
          <a:xfrm>
            <a:off x="-4587990" y="4199436"/>
            <a:ext cx="2503497" cy="140821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To say that the transformation is linear, the following rules must be checked:-</a:t>
            </a:r>
          </a:p>
          <a:p>
            <a:r>
              <a:rPr lang="en-US" sz="800" b="1" dirty="0">
                <a:solidFill>
                  <a:schemeClr val="bg1">
                    <a:lumMod val="65000"/>
                  </a:schemeClr>
                </a:solidFill>
              </a:rPr>
              <a:t>1) Lines must stay lines without getting curved.</a:t>
            </a:r>
          </a:p>
          <a:p>
            <a:r>
              <a:rPr lang="en-US" sz="800" b="1" dirty="0">
                <a:solidFill>
                  <a:schemeClr val="bg1">
                    <a:lumMod val="65000"/>
                  </a:schemeClr>
                </a:solidFill>
              </a:rPr>
              <a:t>2) Origin must stay fixed after the movement.</a:t>
            </a:r>
          </a:p>
          <a:p>
            <a:r>
              <a:rPr lang="en-US" sz="800" b="1" dirty="0">
                <a:solidFill>
                  <a:schemeClr val="bg1">
                    <a:lumMod val="65000"/>
                  </a:schemeClr>
                </a:solidFill>
              </a:rPr>
              <a:t>3) Diagonal lines must stay lines without getting curved.</a:t>
            </a:r>
          </a:p>
          <a:p>
            <a:endParaRPr lang="en-US" sz="800" b="1" dirty="0">
              <a:solidFill>
                <a:schemeClr val="bg1">
                  <a:lumMod val="65000"/>
                </a:schemeClr>
              </a:solidFill>
            </a:endParaRPr>
          </a:p>
          <a:p>
            <a:r>
              <a:rPr lang="en-US" sz="800" b="1" dirty="0">
                <a:solidFill>
                  <a:schemeClr val="bg1">
                    <a:lumMod val="65000"/>
                  </a:schemeClr>
                </a:solidFill>
              </a:rPr>
              <a:t>Any breaks in these rules make the transformation non-linear.</a:t>
            </a:r>
          </a:p>
          <a:p>
            <a:endParaRPr lang="en-US" sz="800" b="1" dirty="0">
              <a:solidFill>
                <a:schemeClr val="bg1">
                  <a:lumMod val="65000"/>
                </a:schemeClr>
              </a:solidFill>
            </a:endParaRPr>
          </a:p>
        </p:txBody>
      </p:sp>
      <p:pic>
        <p:nvPicPr>
          <p:cNvPr id="4" name="Picture 3">
            <a:extLst>
              <a:ext uri="{FF2B5EF4-FFF2-40B4-BE49-F238E27FC236}">
                <a16:creationId xmlns:a16="http://schemas.microsoft.com/office/drawing/2014/main" id="{36DBCE81-FC22-2DCA-8748-2A14F10637E7}"/>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15182850" y="3428779"/>
            <a:ext cx="1866398" cy="1049850"/>
          </a:xfrm>
          <a:prstGeom prst="rect">
            <a:avLst/>
          </a:prstGeom>
        </p:spPr>
      </p:pic>
      <p:cxnSp>
        <p:nvCxnSpPr>
          <p:cNvPr id="9" name="Connector: Curved 8">
            <a:extLst>
              <a:ext uri="{FF2B5EF4-FFF2-40B4-BE49-F238E27FC236}">
                <a16:creationId xmlns:a16="http://schemas.microsoft.com/office/drawing/2014/main" id="{7CFB92FF-19BA-7675-5B08-9D47463B6FE3}"/>
              </a:ext>
            </a:extLst>
          </p:cNvPr>
          <p:cNvCxnSpPr>
            <a:cxnSpLocks/>
            <a:stCxn id="51" idx="2"/>
            <a:endCxn id="4" idx="0"/>
          </p:cNvCxnSpPr>
          <p:nvPr/>
        </p:nvCxnSpPr>
        <p:spPr>
          <a:xfrm rot="16200000" flipH="1">
            <a:off x="12419894" y="-267376"/>
            <a:ext cx="504752" cy="688755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DE1F47-9E0B-E419-69D5-2E66A56420C6}"/>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15182848" y="3428779"/>
            <a:ext cx="1866400" cy="1049850"/>
          </a:xfrm>
          <a:prstGeom prst="rect">
            <a:avLst/>
          </a:prstGeom>
        </p:spPr>
      </p:pic>
      <p:cxnSp>
        <p:nvCxnSpPr>
          <p:cNvPr id="17" name="Connector: Curved 16">
            <a:extLst>
              <a:ext uri="{FF2B5EF4-FFF2-40B4-BE49-F238E27FC236}">
                <a16:creationId xmlns:a16="http://schemas.microsoft.com/office/drawing/2014/main" id="{9A8E69DF-691E-4F70-94C0-098990D6CAB2}"/>
              </a:ext>
            </a:extLst>
          </p:cNvPr>
          <p:cNvCxnSpPr>
            <a:cxnSpLocks/>
            <a:stCxn id="51" idx="2"/>
            <a:endCxn id="16" idx="0"/>
          </p:cNvCxnSpPr>
          <p:nvPr/>
        </p:nvCxnSpPr>
        <p:spPr>
          <a:xfrm rot="16200000" flipH="1">
            <a:off x="12419894" y="-267375"/>
            <a:ext cx="504752"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4719B2F-D16C-415C-5822-7C3BF5B8BE86}"/>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p:blipFill>
        <p:spPr>
          <a:xfrm>
            <a:off x="15182848" y="3428780"/>
            <a:ext cx="1866400" cy="1049850"/>
          </a:xfrm>
          <a:prstGeom prst="rect">
            <a:avLst/>
          </a:prstGeom>
        </p:spPr>
      </p:pic>
      <p:cxnSp>
        <p:nvCxnSpPr>
          <p:cNvPr id="11" name="Connector: Curved 10">
            <a:extLst>
              <a:ext uri="{FF2B5EF4-FFF2-40B4-BE49-F238E27FC236}">
                <a16:creationId xmlns:a16="http://schemas.microsoft.com/office/drawing/2014/main" id="{2569BFC1-ED9F-ECCF-5932-FA72304F4142}"/>
              </a:ext>
            </a:extLst>
          </p:cNvPr>
          <p:cNvCxnSpPr>
            <a:cxnSpLocks/>
            <a:stCxn id="51" idx="2"/>
            <a:endCxn id="10" idx="0"/>
          </p:cNvCxnSpPr>
          <p:nvPr/>
        </p:nvCxnSpPr>
        <p:spPr>
          <a:xfrm rot="16200000" flipH="1">
            <a:off x="12419894" y="-267375"/>
            <a:ext cx="504753"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AEE17D4D-257C-ACAE-E059-6769B6F48C0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06463" y="3351348"/>
            <a:ext cx="5418880" cy="3048120"/>
          </a:xfrm>
          <a:prstGeom prst="rect">
            <a:avLst/>
          </a:prstGeom>
        </p:spPr>
      </p:pic>
      <p:cxnSp>
        <p:nvCxnSpPr>
          <p:cNvPr id="49" name="Connector: Curved 48">
            <a:extLst>
              <a:ext uri="{FF2B5EF4-FFF2-40B4-BE49-F238E27FC236}">
                <a16:creationId xmlns:a16="http://schemas.microsoft.com/office/drawing/2014/main" id="{2B512616-14C1-AEE0-364D-F0307ACE0AF4}"/>
              </a:ext>
            </a:extLst>
          </p:cNvPr>
          <p:cNvCxnSpPr>
            <a:cxnSpLocks/>
            <a:stCxn id="50" idx="2"/>
            <a:endCxn id="48" idx="0"/>
          </p:cNvCxnSpPr>
          <p:nvPr/>
        </p:nvCxnSpPr>
        <p:spPr>
          <a:xfrm rot="5400000">
            <a:off x="2911818" y="3147261"/>
            <a:ext cx="408174" cy="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775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ppt_x"/>
                                          </p:val>
                                        </p:tav>
                                        <p:tav tm="100000">
                                          <p:val>
                                            <p:strVal val="#ppt_x"/>
                                          </p:val>
                                        </p:tav>
                                      </p:tavLst>
                                    </p:anim>
                                    <p:anim calcmode="lin" valueType="num">
                                      <p:cBhvr additive="base">
                                        <p:cTn id="8" dur="750" fill="hold"/>
                                        <p:tgtEl>
                                          <p:spTgt spid="4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6707297" y="2165343"/>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4147762" y="2152113"/>
            <a:ext cx="1348396" cy="46803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2769257" y="-1770715"/>
            <a:ext cx="634615" cy="72375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1464074" y="-478762"/>
            <a:ext cx="621385" cy="46403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1587759" y="2159403"/>
            <a:ext cx="3056292"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Linear Transformations</a:t>
            </a: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5400000" flipH="1" flipV="1">
            <a:off x="-1701336" y="-2209962"/>
            <a:ext cx="447875" cy="9186605"/>
          </a:xfrm>
          <a:prstGeom prst="curvedConnector5">
            <a:avLst>
              <a:gd name="adj1" fmla="val -51041"/>
              <a:gd name="adj2" fmla="val 45148"/>
              <a:gd name="adj3" fmla="val 1510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5400000" flipH="1" flipV="1">
            <a:off x="-1062594" y="-1571332"/>
            <a:ext cx="447764" cy="7909234"/>
          </a:xfrm>
          <a:prstGeom prst="curvedConnector5">
            <a:avLst>
              <a:gd name="adj1" fmla="val -51054"/>
              <a:gd name="adj2" fmla="val 44364"/>
              <a:gd name="adj3" fmla="val 1510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flipH="1" flipV="1">
            <a:off x="-409204" y="-904958"/>
            <a:ext cx="460748" cy="6589469"/>
          </a:xfrm>
          <a:prstGeom prst="curvedConnector5">
            <a:avLst>
              <a:gd name="adj1" fmla="val -49615"/>
              <a:gd name="adj2" fmla="val 43520"/>
              <a:gd name="adj3" fmla="val 14961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4587990"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794104" y="263713"/>
            <a:ext cx="1230549" cy="6589470"/>
          </a:xfrm>
          <a:prstGeom prst="curvedConnector3">
            <a:avLst>
              <a:gd name="adj1" fmla="val 1362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2252616" y="-2802153"/>
            <a:ext cx="1249696" cy="12702057"/>
          </a:xfrm>
          <a:prstGeom prst="curvedConnector3">
            <a:avLst>
              <a:gd name="adj1" fmla="val 731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4587990" y="4194642"/>
            <a:ext cx="2228850" cy="144640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5095875" y="9974115"/>
            <a:ext cx="1781213" cy="1001933"/>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a:off x="-2359140" y="4917843"/>
            <a:ext cx="7455015" cy="5557239"/>
          </a:xfrm>
          <a:prstGeom prst="curvedConnector3">
            <a:avLst>
              <a:gd name="adj1" fmla="val 299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BAB2A72-6B88-2578-C638-3C80C5FECA5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a:xfrm>
            <a:off x="-4587989" y="4199436"/>
            <a:ext cx="2503498" cy="1408217"/>
          </a:xfrm>
          <a:prstGeom prst="rect">
            <a:avLst/>
          </a:prstGeom>
        </p:spPr>
      </p:pic>
      <p:cxnSp>
        <p:nvCxnSpPr>
          <p:cNvPr id="42" name="Connector: Curved 41">
            <a:extLst>
              <a:ext uri="{FF2B5EF4-FFF2-40B4-BE49-F238E27FC236}">
                <a16:creationId xmlns:a16="http://schemas.microsoft.com/office/drawing/2014/main" id="{B15DF595-E79A-6173-F690-713D919729DA}"/>
              </a:ext>
            </a:extLst>
          </p:cNvPr>
          <p:cNvCxnSpPr>
            <a:cxnSpLocks/>
            <a:stCxn id="50" idx="2"/>
            <a:endCxn id="39" idx="0"/>
          </p:cNvCxnSpPr>
          <p:nvPr/>
        </p:nvCxnSpPr>
        <p:spPr>
          <a:xfrm rot="5400000">
            <a:off x="-738298" y="345233"/>
            <a:ext cx="1256262" cy="6452145"/>
          </a:xfrm>
          <a:prstGeom prst="curvedConnector3">
            <a:avLst>
              <a:gd name="adj1" fmla="val 13606"/>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41BAE2-50CF-F129-19D3-220CB7A4F16D}"/>
              </a:ext>
            </a:extLst>
          </p:cNvPr>
          <p:cNvSpPr/>
          <p:nvPr/>
        </p:nvSpPr>
        <p:spPr>
          <a:xfrm>
            <a:off x="-4587990" y="4199436"/>
            <a:ext cx="2503497" cy="140821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To say that the transformation is linear, the following rules must be checked:-</a:t>
            </a:r>
          </a:p>
          <a:p>
            <a:r>
              <a:rPr lang="en-US" sz="800" b="1" dirty="0">
                <a:solidFill>
                  <a:schemeClr val="bg1">
                    <a:lumMod val="65000"/>
                  </a:schemeClr>
                </a:solidFill>
              </a:rPr>
              <a:t>1) Lines must stay lines without getting curved.</a:t>
            </a:r>
          </a:p>
          <a:p>
            <a:r>
              <a:rPr lang="en-US" sz="800" b="1" dirty="0">
                <a:solidFill>
                  <a:schemeClr val="bg1">
                    <a:lumMod val="65000"/>
                  </a:schemeClr>
                </a:solidFill>
              </a:rPr>
              <a:t>2) Origin must stay fixed after the movement.</a:t>
            </a:r>
          </a:p>
          <a:p>
            <a:r>
              <a:rPr lang="en-US" sz="800" b="1" dirty="0">
                <a:solidFill>
                  <a:schemeClr val="bg1">
                    <a:lumMod val="65000"/>
                  </a:schemeClr>
                </a:solidFill>
              </a:rPr>
              <a:t>3) Diagonal lines must stay lines without getting curved.</a:t>
            </a:r>
          </a:p>
          <a:p>
            <a:endParaRPr lang="en-US" sz="800" b="1" dirty="0">
              <a:solidFill>
                <a:schemeClr val="bg1">
                  <a:lumMod val="65000"/>
                </a:schemeClr>
              </a:solidFill>
            </a:endParaRPr>
          </a:p>
          <a:p>
            <a:r>
              <a:rPr lang="en-US" sz="800" b="1" dirty="0">
                <a:solidFill>
                  <a:schemeClr val="bg1">
                    <a:lumMod val="65000"/>
                  </a:schemeClr>
                </a:solidFill>
              </a:rPr>
              <a:t>Any breaks in these rules make the transformation non-linear.</a:t>
            </a:r>
          </a:p>
          <a:p>
            <a:endParaRPr lang="en-US" sz="800" b="1" dirty="0">
              <a:solidFill>
                <a:schemeClr val="bg1">
                  <a:lumMod val="65000"/>
                </a:schemeClr>
              </a:solidFill>
            </a:endParaRPr>
          </a:p>
        </p:txBody>
      </p:sp>
      <p:pic>
        <p:nvPicPr>
          <p:cNvPr id="4" name="Picture 3">
            <a:extLst>
              <a:ext uri="{FF2B5EF4-FFF2-40B4-BE49-F238E27FC236}">
                <a16:creationId xmlns:a16="http://schemas.microsoft.com/office/drawing/2014/main" id="{36DBCE81-FC22-2DCA-8748-2A14F10637E7}"/>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15182850" y="3428779"/>
            <a:ext cx="1866398" cy="1049850"/>
          </a:xfrm>
          <a:prstGeom prst="rect">
            <a:avLst/>
          </a:prstGeom>
        </p:spPr>
      </p:pic>
      <p:cxnSp>
        <p:nvCxnSpPr>
          <p:cNvPr id="9" name="Connector: Curved 8">
            <a:extLst>
              <a:ext uri="{FF2B5EF4-FFF2-40B4-BE49-F238E27FC236}">
                <a16:creationId xmlns:a16="http://schemas.microsoft.com/office/drawing/2014/main" id="{7CFB92FF-19BA-7675-5B08-9D47463B6FE3}"/>
              </a:ext>
            </a:extLst>
          </p:cNvPr>
          <p:cNvCxnSpPr>
            <a:cxnSpLocks/>
            <a:stCxn id="51" idx="2"/>
            <a:endCxn id="4" idx="0"/>
          </p:cNvCxnSpPr>
          <p:nvPr/>
        </p:nvCxnSpPr>
        <p:spPr>
          <a:xfrm rot="16200000" flipH="1">
            <a:off x="12419894" y="-267376"/>
            <a:ext cx="504752" cy="688755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DE1F47-9E0B-E419-69D5-2E66A56420C6}"/>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15182848" y="3428779"/>
            <a:ext cx="1866400" cy="1049850"/>
          </a:xfrm>
          <a:prstGeom prst="rect">
            <a:avLst/>
          </a:prstGeom>
        </p:spPr>
      </p:pic>
      <p:cxnSp>
        <p:nvCxnSpPr>
          <p:cNvPr id="17" name="Connector: Curved 16">
            <a:extLst>
              <a:ext uri="{FF2B5EF4-FFF2-40B4-BE49-F238E27FC236}">
                <a16:creationId xmlns:a16="http://schemas.microsoft.com/office/drawing/2014/main" id="{9A8E69DF-691E-4F70-94C0-098990D6CAB2}"/>
              </a:ext>
            </a:extLst>
          </p:cNvPr>
          <p:cNvCxnSpPr>
            <a:cxnSpLocks/>
            <a:stCxn id="51" idx="2"/>
            <a:endCxn id="16" idx="0"/>
          </p:cNvCxnSpPr>
          <p:nvPr/>
        </p:nvCxnSpPr>
        <p:spPr>
          <a:xfrm rot="16200000" flipH="1">
            <a:off x="12419894" y="-267375"/>
            <a:ext cx="504752"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4719B2F-D16C-415C-5822-7C3BF5B8BE86}"/>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p:blipFill>
        <p:spPr>
          <a:xfrm>
            <a:off x="15182848" y="3428780"/>
            <a:ext cx="1866400" cy="1049850"/>
          </a:xfrm>
          <a:prstGeom prst="rect">
            <a:avLst/>
          </a:prstGeom>
        </p:spPr>
      </p:pic>
      <p:cxnSp>
        <p:nvCxnSpPr>
          <p:cNvPr id="11" name="Connector: Curved 10">
            <a:extLst>
              <a:ext uri="{FF2B5EF4-FFF2-40B4-BE49-F238E27FC236}">
                <a16:creationId xmlns:a16="http://schemas.microsoft.com/office/drawing/2014/main" id="{2569BFC1-ED9F-ECCF-5932-FA72304F4142}"/>
              </a:ext>
            </a:extLst>
          </p:cNvPr>
          <p:cNvCxnSpPr>
            <a:cxnSpLocks/>
            <a:stCxn id="51" idx="2"/>
            <a:endCxn id="10" idx="0"/>
          </p:cNvCxnSpPr>
          <p:nvPr/>
        </p:nvCxnSpPr>
        <p:spPr>
          <a:xfrm rot="16200000" flipH="1">
            <a:off x="12419894" y="-267375"/>
            <a:ext cx="504753"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AEE17D4D-257C-ACAE-E059-6769B6F48C04}"/>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p:blipFill>
        <p:spPr>
          <a:xfrm>
            <a:off x="171425" y="4382477"/>
            <a:ext cx="1752644" cy="985862"/>
          </a:xfrm>
          <a:prstGeom prst="rect">
            <a:avLst/>
          </a:prstGeom>
        </p:spPr>
      </p:pic>
      <p:cxnSp>
        <p:nvCxnSpPr>
          <p:cNvPr id="49" name="Connector: Curved 48">
            <a:extLst>
              <a:ext uri="{FF2B5EF4-FFF2-40B4-BE49-F238E27FC236}">
                <a16:creationId xmlns:a16="http://schemas.microsoft.com/office/drawing/2014/main" id="{2B512616-14C1-AEE0-364D-F0307ACE0AF4}"/>
              </a:ext>
            </a:extLst>
          </p:cNvPr>
          <p:cNvCxnSpPr>
            <a:cxnSpLocks/>
            <a:stCxn id="50" idx="2"/>
            <a:endCxn id="48" idx="0"/>
          </p:cNvCxnSpPr>
          <p:nvPr/>
        </p:nvCxnSpPr>
        <p:spPr>
          <a:xfrm rot="5400000">
            <a:off x="1362175" y="2628746"/>
            <a:ext cx="1439303" cy="20681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68972A3C-6204-B9CE-1174-023DB5C231FB}"/>
              </a:ext>
            </a:extLst>
          </p:cNvPr>
          <p:cNvCxnSpPr>
            <a:cxnSpLocks/>
            <a:stCxn id="48" idx="3"/>
            <a:endCxn id="20" idx="1"/>
          </p:cNvCxnSpPr>
          <p:nvPr/>
        </p:nvCxnSpPr>
        <p:spPr>
          <a:xfrm>
            <a:off x="1924069" y="4875408"/>
            <a:ext cx="614591"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714A29E-EE3C-7A02-6154-A7991877EED6}"/>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538660" y="3351348"/>
            <a:ext cx="5418880" cy="3048119"/>
          </a:xfrm>
          <a:prstGeom prst="rect">
            <a:avLst/>
          </a:prstGeom>
        </p:spPr>
      </p:pic>
    </p:spTree>
    <p:extLst>
      <p:ext uri="{BB962C8B-B14F-4D97-AF65-F5344CB8AC3E}">
        <p14:creationId xmlns:p14="http://schemas.microsoft.com/office/powerpoint/2010/main" val="341253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ppt_x"/>
                                          </p:val>
                                        </p:tav>
                                        <p:tav tm="100000">
                                          <p:val>
                                            <p:strVal val="#ppt_x"/>
                                          </p:val>
                                        </p:tav>
                                      </p:tavLst>
                                    </p:anim>
                                    <p:anim calcmode="lin" valueType="num">
                                      <p:cBhvr additive="base">
                                        <p:cTn id="8" dur="75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A1814D-D53D-44DD-584A-6EEDC721F2A6}"/>
              </a:ext>
            </a:extLst>
          </p:cNvPr>
          <p:cNvSpPr/>
          <p:nvPr/>
        </p:nvSpPr>
        <p:spPr>
          <a:xfrm>
            <a:off x="4966995" y="1529640"/>
            <a:ext cx="2258005" cy="1000126"/>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Is Video Game?</a:t>
            </a:r>
          </a:p>
        </p:txBody>
      </p:sp>
      <p:sp>
        <p:nvSpPr>
          <p:cNvPr id="4" name="Rectangle 3">
            <a:extLst>
              <a:ext uri="{FF2B5EF4-FFF2-40B4-BE49-F238E27FC236}">
                <a16:creationId xmlns:a16="http://schemas.microsoft.com/office/drawing/2014/main" id="{2EEAB313-E83F-628A-F417-7595173D160A}"/>
              </a:ext>
            </a:extLst>
          </p:cNvPr>
          <p:cNvSpPr/>
          <p:nvPr/>
        </p:nvSpPr>
        <p:spPr>
          <a:xfrm>
            <a:off x="171426" y="944435"/>
            <a:ext cx="1685950" cy="585206"/>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Introduction</a:t>
            </a:r>
            <a:endParaRPr lang="en-US" sz="1600" b="1" dirty="0">
              <a:solidFill>
                <a:schemeClr val="bg1"/>
              </a:solidFill>
            </a:endParaRPr>
          </a:p>
        </p:txBody>
      </p:sp>
      <p:cxnSp>
        <p:nvCxnSpPr>
          <p:cNvPr id="12" name="Connector: Curved 11">
            <a:extLst>
              <a:ext uri="{FF2B5EF4-FFF2-40B4-BE49-F238E27FC236}">
                <a16:creationId xmlns:a16="http://schemas.microsoft.com/office/drawing/2014/main" id="{BD88FE89-72B5-8E44-1D67-82D1F2246FE4}"/>
              </a:ext>
            </a:extLst>
          </p:cNvPr>
          <p:cNvCxnSpPr>
            <a:cxnSpLocks/>
            <a:stCxn id="18" idx="2"/>
            <a:endCxn id="4" idx="0"/>
          </p:cNvCxnSpPr>
          <p:nvPr/>
        </p:nvCxnSpPr>
        <p:spPr>
          <a:xfrm rot="5400000">
            <a:off x="3470205" y="-1681361"/>
            <a:ext cx="169993" cy="5081599"/>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5" idx="0"/>
          </p:cNvCxnSpPr>
          <p:nvPr/>
        </p:nvCxnSpPr>
        <p:spPr>
          <a:xfrm rot="16200000" flipH="1">
            <a:off x="9094298" y="-2223857"/>
            <a:ext cx="923728" cy="692032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27"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26"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47" name="Rectangle 46">
            <a:extLst>
              <a:ext uri="{FF2B5EF4-FFF2-40B4-BE49-F238E27FC236}">
                <a16:creationId xmlns:a16="http://schemas.microsoft.com/office/drawing/2014/main" id="{331DA1B0-8149-842A-D783-91902396AAFF}"/>
              </a:ext>
            </a:extLst>
          </p:cNvPr>
          <p:cNvSpPr/>
          <p:nvPr/>
        </p:nvSpPr>
        <p:spPr>
          <a:xfrm>
            <a:off x="-2814927" y="2143126"/>
            <a:ext cx="1449675" cy="80962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Games vs Movies and Pictures</a:t>
            </a:r>
          </a:p>
        </p:txBody>
      </p:sp>
      <p:cxnSp>
        <p:nvCxnSpPr>
          <p:cNvPr id="49" name="Connector: Curved 48">
            <a:extLst>
              <a:ext uri="{FF2B5EF4-FFF2-40B4-BE49-F238E27FC236}">
                <a16:creationId xmlns:a16="http://schemas.microsoft.com/office/drawing/2014/main" id="{FEDCF8B2-634B-52E7-D4FC-D48DEDADEB67}"/>
              </a:ext>
            </a:extLst>
          </p:cNvPr>
          <p:cNvCxnSpPr>
            <a:cxnSpLocks/>
            <a:stCxn id="4" idx="2"/>
            <a:endCxn id="2" idx="0"/>
          </p:cNvCxnSpPr>
          <p:nvPr/>
        </p:nvCxnSpPr>
        <p:spPr>
          <a:xfrm rot="5400000" flipH="1" flipV="1">
            <a:off x="3555198" y="-1011158"/>
            <a:ext cx="1" cy="5081597"/>
          </a:xfrm>
          <a:prstGeom prst="curvedConnector5">
            <a:avLst>
              <a:gd name="adj1" fmla="val -22860000000"/>
              <a:gd name="adj2" fmla="val 47186"/>
              <a:gd name="adj3" fmla="val 228601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FCFAFE57-E298-613C-F5AC-13C37CBF447F}"/>
              </a:ext>
            </a:extLst>
          </p:cNvPr>
          <p:cNvCxnSpPr>
            <a:cxnSpLocks/>
            <a:stCxn id="4" idx="2"/>
            <a:endCxn id="47" idx="0"/>
          </p:cNvCxnSpPr>
          <p:nvPr/>
        </p:nvCxnSpPr>
        <p:spPr>
          <a:xfrm rot="5400000">
            <a:off x="-844586" y="284138"/>
            <a:ext cx="613485" cy="3104490"/>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26D80B7-6885-E46C-5497-9F6488158160}"/>
              </a:ext>
            </a:extLst>
          </p:cNvPr>
          <p:cNvSpPr/>
          <p:nvPr/>
        </p:nvSpPr>
        <p:spPr>
          <a:xfrm>
            <a:off x="3377388" y="3429001"/>
            <a:ext cx="5437220" cy="231457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chemeClr val="bg1"/>
                </a:solidFill>
              </a:rPr>
              <a:t>It is a computer program that contains a collection of visual and non-visual components to make an imagined world. Players can interact with these components to affect this world by using a controller. There are many types of video games, such as horror games, surviving games and RPG games.</a:t>
            </a:r>
          </a:p>
        </p:txBody>
      </p:sp>
      <p:cxnSp>
        <p:nvCxnSpPr>
          <p:cNvPr id="57" name="Connector: Curved 56">
            <a:extLst>
              <a:ext uri="{FF2B5EF4-FFF2-40B4-BE49-F238E27FC236}">
                <a16:creationId xmlns:a16="http://schemas.microsoft.com/office/drawing/2014/main" id="{CA4B24EE-0F3C-EE4F-6EAE-7132CB5BC197}"/>
              </a:ext>
            </a:extLst>
          </p:cNvPr>
          <p:cNvCxnSpPr>
            <a:cxnSpLocks/>
            <a:stCxn id="2" idx="2"/>
            <a:endCxn id="45" idx="0"/>
          </p:cNvCxnSpPr>
          <p:nvPr/>
        </p:nvCxnSpPr>
        <p:spPr>
          <a:xfrm rot="5400000">
            <a:off x="5646381" y="2979383"/>
            <a:ext cx="899235" cy="12700"/>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EF01811-315A-B75F-1CBA-8820CA49B753}"/>
              </a:ext>
            </a:extLst>
          </p:cNvPr>
          <p:cNvSpPr/>
          <p:nvPr/>
        </p:nvSpPr>
        <p:spPr>
          <a:xfrm>
            <a:off x="12375376" y="1698170"/>
            <a:ext cx="1281897"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26" name="Rectangle 25">
            <a:extLst>
              <a:ext uri="{FF2B5EF4-FFF2-40B4-BE49-F238E27FC236}">
                <a16:creationId xmlns:a16="http://schemas.microsoft.com/office/drawing/2014/main" id="{ED285B0B-C5A6-0DFE-0458-484A38CDEC2C}"/>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27" name="Rectangle 26">
            <a:extLst>
              <a:ext uri="{FF2B5EF4-FFF2-40B4-BE49-F238E27FC236}">
                <a16:creationId xmlns:a16="http://schemas.microsoft.com/office/drawing/2014/main" id="{818958EA-EBC8-5D92-0039-455618C3D82A}"/>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Tree>
    <p:extLst>
      <p:ext uri="{BB962C8B-B14F-4D97-AF65-F5344CB8AC3E}">
        <p14:creationId xmlns:p14="http://schemas.microsoft.com/office/powerpoint/2010/main" val="44884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up)">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6707297" y="2165343"/>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4147762" y="2152113"/>
            <a:ext cx="1348396" cy="46803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2769257" y="-1770715"/>
            <a:ext cx="634615" cy="72375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1464074" y="-478762"/>
            <a:ext cx="621385" cy="46403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1587759" y="2159403"/>
            <a:ext cx="3056292"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Linear Transformations</a:t>
            </a: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5400000" flipH="1" flipV="1">
            <a:off x="-1701336" y="-2209962"/>
            <a:ext cx="447875" cy="9186605"/>
          </a:xfrm>
          <a:prstGeom prst="curvedConnector5">
            <a:avLst>
              <a:gd name="adj1" fmla="val -51041"/>
              <a:gd name="adj2" fmla="val 45148"/>
              <a:gd name="adj3" fmla="val 1510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5400000" flipH="1" flipV="1">
            <a:off x="-1062594" y="-1571332"/>
            <a:ext cx="447764" cy="7909234"/>
          </a:xfrm>
          <a:prstGeom prst="curvedConnector5">
            <a:avLst>
              <a:gd name="adj1" fmla="val -51054"/>
              <a:gd name="adj2" fmla="val 44364"/>
              <a:gd name="adj3" fmla="val 1510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flipH="1" flipV="1">
            <a:off x="-409204" y="-904958"/>
            <a:ext cx="460748" cy="6589469"/>
          </a:xfrm>
          <a:prstGeom prst="curvedConnector5">
            <a:avLst>
              <a:gd name="adj1" fmla="val -49615"/>
              <a:gd name="adj2" fmla="val 43520"/>
              <a:gd name="adj3" fmla="val 14961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4587990"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794104" y="263713"/>
            <a:ext cx="1230549" cy="6589470"/>
          </a:xfrm>
          <a:prstGeom prst="curvedConnector3">
            <a:avLst>
              <a:gd name="adj1" fmla="val 1362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2252616" y="-2802153"/>
            <a:ext cx="1249696" cy="12702057"/>
          </a:xfrm>
          <a:prstGeom prst="curvedConnector3">
            <a:avLst>
              <a:gd name="adj1" fmla="val 731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4587990" y="4194642"/>
            <a:ext cx="2228850" cy="144640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5095875" y="9974115"/>
            <a:ext cx="1781213" cy="1001933"/>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a:off x="-2359140" y="4917843"/>
            <a:ext cx="7455015" cy="5557239"/>
          </a:xfrm>
          <a:prstGeom prst="curvedConnector3">
            <a:avLst>
              <a:gd name="adj1" fmla="val 299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BAB2A72-6B88-2578-C638-3C80C5FECA5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a:xfrm>
            <a:off x="-4587989" y="4199436"/>
            <a:ext cx="2503498" cy="1408217"/>
          </a:xfrm>
          <a:prstGeom prst="rect">
            <a:avLst/>
          </a:prstGeom>
        </p:spPr>
      </p:pic>
      <p:cxnSp>
        <p:nvCxnSpPr>
          <p:cNvPr id="42" name="Connector: Curved 41">
            <a:extLst>
              <a:ext uri="{FF2B5EF4-FFF2-40B4-BE49-F238E27FC236}">
                <a16:creationId xmlns:a16="http://schemas.microsoft.com/office/drawing/2014/main" id="{B15DF595-E79A-6173-F690-713D919729DA}"/>
              </a:ext>
            </a:extLst>
          </p:cNvPr>
          <p:cNvCxnSpPr>
            <a:cxnSpLocks/>
            <a:stCxn id="50" idx="2"/>
            <a:endCxn id="39" idx="0"/>
          </p:cNvCxnSpPr>
          <p:nvPr/>
        </p:nvCxnSpPr>
        <p:spPr>
          <a:xfrm rot="5400000">
            <a:off x="-738298" y="345233"/>
            <a:ext cx="1256262" cy="6452145"/>
          </a:xfrm>
          <a:prstGeom prst="curvedConnector3">
            <a:avLst>
              <a:gd name="adj1" fmla="val 13606"/>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41BAE2-50CF-F129-19D3-220CB7A4F16D}"/>
              </a:ext>
            </a:extLst>
          </p:cNvPr>
          <p:cNvSpPr/>
          <p:nvPr/>
        </p:nvSpPr>
        <p:spPr>
          <a:xfrm>
            <a:off x="-4587990" y="4199436"/>
            <a:ext cx="2503497" cy="140821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To say that the transformation is linear, the following rules must be checked:-</a:t>
            </a:r>
          </a:p>
          <a:p>
            <a:r>
              <a:rPr lang="en-US" sz="800" b="1" dirty="0">
                <a:solidFill>
                  <a:schemeClr val="bg1">
                    <a:lumMod val="65000"/>
                  </a:schemeClr>
                </a:solidFill>
              </a:rPr>
              <a:t>1) Lines must stay lines without getting curved.</a:t>
            </a:r>
          </a:p>
          <a:p>
            <a:r>
              <a:rPr lang="en-US" sz="800" b="1" dirty="0">
                <a:solidFill>
                  <a:schemeClr val="bg1">
                    <a:lumMod val="65000"/>
                  </a:schemeClr>
                </a:solidFill>
              </a:rPr>
              <a:t>2) Origin must stay fixed after the movement.</a:t>
            </a:r>
          </a:p>
          <a:p>
            <a:r>
              <a:rPr lang="en-US" sz="800" b="1" dirty="0">
                <a:solidFill>
                  <a:schemeClr val="bg1">
                    <a:lumMod val="65000"/>
                  </a:schemeClr>
                </a:solidFill>
              </a:rPr>
              <a:t>3) Diagonal lines must stay lines without getting curved.</a:t>
            </a:r>
          </a:p>
          <a:p>
            <a:endParaRPr lang="en-US" sz="800" b="1" dirty="0">
              <a:solidFill>
                <a:schemeClr val="bg1">
                  <a:lumMod val="65000"/>
                </a:schemeClr>
              </a:solidFill>
            </a:endParaRPr>
          </a:p>
          <a:p>
            <a:r>
              <a:rPr lang="en-US" sz="800" b="1" dirty="0">
                <a:solidFill>
                  <a:schemeClr val="bg1">
                    <a:lumMod val="65000"/>
                  </a:schemeClr>
                </a:solidFill>
              </a:rPr>
              <a:t>Any breaks in these rules make the transformation non-linear.</a:t>
            </a:r>
          </a:p>
          <a:p>
            <a:endParaRPr lang="en-US" sz="800" b="1" dirty="0">
              <a:solidFill>
                <a:schemeClr val="bg1">
                  <a:lumMod val="65000"/>
                </a:schemeClr>
              </a:solidFill>
            </a:endParaRPr>
          </a:p>
        </p:txBody>
      </p:sp>
      <p:pic>
        <p:nvPicPr>
          <p:cNvPr id="4" name="Picture 3">
            <a:extLst>
              <a:ext uri="{FF2B5EF4-FFF2-40B4-BE49-F238E27FC236}">
                <a16:creationId xmlns:a16="http://schemas.microsoft.com/office/drawing/2014/main" id="{36DBCE81-FC22-2DCA-8748-2A14F10637E7}"/>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15182850" y="3428779"/>
            <a:ext cx="1866398" cy="1049850"/>
          </a:xfrm>
          <a:prstGeom prst="rect">
            <a:avLst/>
          </a:prstGeom>
        </p:spPr>
      </p:pic>
      <p:cxnSp>
        <p:nvCxnSpPr>
          <p:cNvPr id="9" name="Connector: Curved 8">
            <a:extLst>
              <a:ext uri="{FF2B5EF4-FFF2-40B4-BE49-F238E27FC236}">
                <a16:creationId xmlns:a16="http://schemas.microsoft.com/office/drawing/2014/main" id="{7CFB92FF-19BA-7675-5B08-9D47463B6FE3}"/>
              </a:ext>
            </a:extLst>
          </p:cNvPr>
          <p:cNvCxnSpPr>
            <a:cxnSpLocks/>
            <a:stCxn id="51" idx="2"/>
            <a:endCxn id="4" idx="0"/>
          </p:cNvCxnSpPr>
          <p:nvPr/>
        </p:nvCxnSpPr>
        <p:spPr>
          <a:xfrm rot="16200000" flipH="1">
            <a:off x="12419894" y="-267376"/>
            <a:ext cx="504752" cy="688755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DE1F47-9E0B-E419-69D5-2E66A56420C6}"/>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15182848" y="3428779"/>
            <a:ext cx="1866400" cy="1049850"/>
          </a:xfrm>
          <a:prstGeom prst="rect">
            <a:avLst/>
          </a:prstGeom>
        </p:spPr>
      </p:pic>
      <p:cxnSp>
        <p:nvCxnSpPr>
          <p:cNvPr id="17" name="Connector: Curved 16">
            <a:extLst>
              <a:ext uri="{FF2B5EF4-FFF2-40B4-BE49-F238E27FC236}">
                <a16:creationId xmlns:a16="http://schemas.microsoft.com/office/drawing/2014/main" id="{9A8E69DF-691E-4F70-94C0-098990D6CAB2}"/>
              </a:ext>
            </a:extLst>
          </p:cNvPr>
          <p:cNvCxnSpPr>
            <a:cxnSpLocks/>
            <a:stCxn id="51" idx="2"/>
            <a:endCxn id="16" idx="0"/>
          </p:cNvCxnSpPr>
          <p:nvPr/>
        </p:nvCxnSpPr>
        <p:spPr>
          <a:xfrm rot="16200000" flipH="1">
            <a:off x="12419894" y="-267375"/>
            <a:ext cx="504752"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4719B2F-D16C-415C-5822-7C3BF5B8BE86}"/>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p:blipFill>
        <p:spPr>
          <a:xfrm>
            <a:off x="15182848" y="3428780"/>
            <a:ext cx="1866400" cy="1049850"/>
          </a:xfrm>
          <a:prstGeom prst="rect">
            <a:avLst/>
          </a:prstGeom>
        </p:spPr>
      </p:pic>
      <p:cxnSp>
        <p:nvCxnSpPr>
          <p:cNvPr id="11" name="Connector: Curved 10">
            <a:extLst>
              <a:ext uri="{FF2B5EF4-FFF2-40B4-BE49-F238E27FC236}">
                <a16:creationId xmlns:a16="http://schemas.microsoft.com/office/drawing/2014/main" id="{2569BFC1-ED9F-ECCF-5932-FA72304F4142}"/>
              </a:ext>
            </a:extLst>
          </p:cNvPr>
          <p:cNvCxnSpPr>
            <a:cxnSpLocks/>
            <a:stCxn id="51" idx="2"/>
            <a:endCxn id="10" idx="0"/>
          </p:cNvCxnSpPr>
          <p:nvPr/>
        </p:nvCxnSpPr>
        <p:spPr>
          <a:xfrm rot="16200000" flipH="1">
            <a:off x="12419894" y="-267375"/>
            <a:ext cx="504753"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AEE17D4D-257C-ACAE-E059-6769B6F48C04}"/>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p:blipFill>
        <p:spPr>
          <a:xfrm>
            <a:off x="171425" y="4382477"/>
            <a:ext cx="1752644" cy="985862"/>
          </a:xfrm>
          <a:prstGeom prst="rect">
            <a:avLst/>
          </a:prstGeom>
        </p:spPr>
      </p:pic>
      <p:cxnSp>
        <p:nvCxnSpPr>
          <p:cNvPr id="49" name="Connector: Curved 48">
            <a:extLst>
              <a:ext uri="{FF2B5EF4-FFF2-40B4-BE49-F238E27FC236}">
                <a16:creationId xmlns:a16="http://schemas.microsoft.com/office/drawing/2014/main" id="{2B512616-14C1-AEE0-364D-F0307ACE0AF4}"/>
              </a:ext>
            </a:extLst>
          </p:cNvPr>
          <p:cNvCxnSpPr>
            <a:cxnSpLocks/>
            <a:stCxn id="50" idx="2"/>
            <a:endCxn id="48" idx="0"/>
          </p:cNvCxnSpPr>
          <p:nvPr/>
        </p:nvCxnSpPr>
        <p:spPr>
          <a:xfrm rot="5400000">
            <a:off x="1362175" y="2628746"/>
            <a:ext cx="1439303" cy="20681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68972A3C-6204-B9CE-1174-023DB5C231FB}"/>
              </a:ext>
            </a:extLst>
          </p:cNvPr>
          <p:cNvCxnSpPr>
            <a:cxnSpLocks/>
            <a:stCxn id="48" idx="3"/>
            <a:endCxn id="20" idx="1"/>
          </p:cNvCxnSpPr>
          <p:nvPr/>
        </p:nvCxnSpPr>
        <p:spPr>
          <a:xfrm>
            <a:off x="1924069" y="4875408"/>
            <a:ext cx="342457" cy="127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714A29E-EE3C-7A02-6154-A7991877EED6}"/>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a:stretch/>
        </p:blipFill>
        <p:spPr>
          <a:xfrm>
            <a:off x="2266526" y="4382476"/>
            <a:ext cx="1752648" cy="985864"/>
          </a:xfrm>
          <a:prstGeom prst="rect">
            <a:avLst/>
          </a:prstGeom>
        </p:spPr>
      </p:pic>
      <p:pic>
        <p:nvPicPr>
          <p:cNvPr id="8" name="Picture 7">
            <a:extLst>
              <a:ext uri="{FF2B5EF4-FFF2-40B4-BE49-F238E27FC236}">
                <a16:creationId xmlns:a16="http://schemas.microsoft.com/office/drawing/2014/main" id="{769A6B8F-9EC4-DEAF-E1DA-D183FAB65FD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4657954" y="3351348"/>
            <a:ext cx="5418880" cy="3048119"/>
          </a:xfrm>
          <a:prstGeom prst="rect">
            <a:avLst/>
          </a:prstGeom>
        </p:spPr>
      </p:pic>
      <p:cxnSp>
        <p:nvCxnSpPr>
          <p:cNvPr id="13" name="Connector: Curved 12">
            <a:extLst>
              <a:ext uri="{FF2B5EF4-FFF2-40B4-BE49-F238E27FC236}">
                <a16:creationId xmlns:a16="http://schemas.microsoft.com/office/drawing/2014/main" id="{DEB1FEBE-9C74-B191-1812-FF0599B7CACF}"/>
              </a:ext>
            </a:extLst>
          </p:cNvPr>
          <p:cNvCxnSpPr>
            <a:cxnSpLocks/>
            <a:stCxn id="20" idx="3"/>
            <a:endCxn id="8" idx="1"/>
          </p:cNvCxnSpPr>
          <p:nvPr/>
        </p:nvCxnSpPr>
        <p:spPr>
          <a:xfrm>
            <a:off x="4019174" y="4875408"/>
            <a:ext cx="638780"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517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6707297" y="2165343"/>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4147762" y="2152113"/>
            <a:ext cx="1348396" cy="46803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2769257" y="-1770715"/>
            <a:ext cx="634615" cy="72375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1464074" y="-478762"/>
            <a:ext cx="621385" cy="46403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1587759" y="2159403"/>
            <a:ext cx="3056292"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Linear Transformations</a:t>
            </a: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5400000" flipH="1" flipV="1">
            <a:off x="-1701336" y="-2209962"/>
            <a:ext cx="447875" cy="9186605"/>
          </a:xfrm>
          <a:prstGeom prst="curvedConnector5">
            <a:avLst>
              <a:gd name="adj1" fmla="val -51041"/>
              <a:gd name="adj2" fmla="val 45148"/>
              <a:gd name="adj3" fmla="val 1510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5400000" flipH="1" flipV="1">
            <a:off x="-1062594" y="-1571332"/>
            <a:ext cx="447764" cy="7909234"/>
          </a:xfrm>
          <a:prstGeom prst="curvedConnector5">
            <a:avLst>
              <a:gd name="adj1" fmla="val -51054"/>
              <a:gd name="adj2" fmla="val 44364"/>
              <a:gd name="adj3" fmla="val 15105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flipH="1" flipV="1">
            <a:off x="-409204" y="-904958"/>
            <a:ext cx="460748" cy="6589469"/>
          </a:xfrm>
          <a:prstGeom prst="curvedConnector5">
            <a:avLst>
              <a:gd name="adj1" fmla="val -49615"/>
              <a:gd name="adj2" fmla="val 43520"/>
              <a:gd name="adj3" fmla="val 14961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4587990"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794104" y="263713"/>
            <a:ext cx="1230549" cy="6589470"/>
          </a:xfrm>
          <a:prstGeom prst="curvedConnector3">
            <a:avLst>
              <a:gd name="adj1" fmla="val 1362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2252616" y="-2802153"/>
            <a:ext cx="1249696" cy="12702057"/>
          </a:xfrm>
          <a:prstGeom prst="curvedConnector3">
            <a:avLst>
              <a:gd name="adj1" fmla="val 731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4587990" y="4194642"/>
            <a:ext cx="2228850" cy="144640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5095875" y="9974115"/>
            <a:ext cx="1781213" cy="1001933"/>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a:off x="-2359140" y="4917843"/>
            <a:ext cx="7455015" cy="5557239"/>
          </a:xfrm>
          <a:prstGeom prst="curvedConnector3">
            <a:avLst>
              <a:gd name="adj1" fmla="val 299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BAB2A72-6B88-2578-C638-3C80C5FECA5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a:xfrm>
            <a:off x="-4587989" y="4199436"/>
            <a:ext cx="2503498" cy="1408217"/>
          </a:xfrm>
          <a:prstGeom prst="rect">
            <a:avLst/>
          </a:prstGeom>
        </p:spPr>
      </p:pic>
      <p:cxnSp>
        <p:nvCxnSpPr>
          <p:cNvPr id="42" name="Connector: Curved 41">
            <a:extLst>
              <a:ext uri="{FF2B5EF4-FFF2-40B4-BE49-F238E27FC236}">
                <a16:creationId xmlns:a16="http://schemas.microsoft.com/office/drawing/2014/main" id="{B15DF595-E79A-6173-F690-713D919729DA}"/>
              </a:ext>
            </a:extLst>
          </p:cNvPr>
          <p:cNvCxnSpPr>
            <a:cxnSpLocks/>
            <a:stCxn id="50" idx="2"/>
            <a:endCxn id="39" idx="0"/>
          </p:cNvCxnSpPr>
          <p:nvPr/>
        </p:nvCxnSpPr>
        <p:spPr>
          <a:xfrm rot="5400000">
            <a:off x="-738298" y="345233"/>
            <a:ext cx="1256262" cy="6452145"/>
          </a:xfrm>
          <a:prstGeom prst="curvedConnector3">
            <a:avLst>
              <a:gd name="adj1" fmla="val 13606"/>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41BAE2-50CF-F129-19D3-220CB7A4F16D}"/>
              </a:ext>
            </a:extLst>
          </p:cNvPr>
          <p:cNvSpPr/>
          <p:nvPr/>
        </p:nvSpPr>
        <p:spPr>
          <a:xfrm>
            <a:off x="-4587990" y="4199436"/>
            <a:ext cx="2503497" cy="140821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To say that the transformation is linear, the following rules must be checked:-</a:t>
            </a:r>
          </a:p>
          <a:p>
            <a:r>
              <a:rPr lang="en-US" sz="800" b="1" dirty="0">
                <a:solidFill>
                  <a:schemeClr val="bg1">
                    <a:lumMod val="65000"/>
                  </a:schemeClr>
                </a:solidFill>
              </a:rPr>
              <a:t>1) Lines must stay lines without getting curved.</a:t>
            </a:r>
          </a:p>
          <a:p>
            <a:r>
              <a:rPr lang="en-US" sz="800" b="1" dirty="0">
                <a:solidFill>
                  <a:schemeClr val="bg1">
                    <a:lumMod val="65000"/>
                  </a:schemeClr>
                </a:solidFill>
              </a:rPr>
              <a:t>2) Origin must stay fixed after the movement.</a:t>
            </a:r>
          </a:p>
          <a:p>
            <a:r>
              <a:rPr lang="en-US" sz="800" b="1" dirty="0">
                <a:solidFill>
                  <a:schemeClr val="bg1">
                    <a:lumMod val="65000"/>
                  </a:schemeClr>
                </a:solidFill>
              </a:rPr>
              <a:t>3) Diagonal lines must stay lines without getting curved.</a:t>
            </a:r>
          </a:p>
          <a:p>
            <a:endParaRPr lang="en-US" sz="800" b="1" dirty="0">
              <a:solidFill>
                <a:schemeClr val="bg1">
                  <a:lumMod val="65000"/>
                </a:schemeClr>
              </a:solidFill>
            </a:endParaRPr>
          </a:p>
          <a:p>
            <a:r>
              <a:rPr lang="en-US" sz="800" b="1" dirty="0">
                <a:solidFill>
                  <a:schemeClr val="bg1">
                    <a:lumMod val="65000"/>
                  </a:schemeClr>
                </a:solidFill>
              </a:rPr>
              <a:t>Any breaks in these rules make the transformation non-linear.</a:t>
            </a:r>
          </a:p>
          <a:p>
            <a:endParaRPr lang="en-US" sz="800" b="1" dirty="0">
              <a:solidFill>
                <a:schemeClr val="bg1">
                  <a:lumMod val="65000"/>
                </a:schemeClr>
              </a:solidFill>
            </a:endParaRPr>
          </a:p>
        </p:txBody>
      </p:sp>
      <p:pic>
        <p:nvPicPr>
          <p:cNvPr id="4" name="Picture 3">
            <a:extLst>
              <a:ext uri="{FF2B5EF4-FFF2-40B4-BE49-F238E27FC236}">
                <a16:creationId xmlns:a16="http://schemas.microsoft.com/office/drawing/2014/main" id="{36DBCE81-FC22-2DCA-8748-2A14F10637E7}"/>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15182850" y="3428779"/>
            <a:ext cx="1866398" cy="1049850"/>
          </a:xfrm>
          <a:prstGeom prst="rect">
            <a:avLst/>
          </a:prstGeom>
        </p:spPr>
      </p:pic>
      <p:cxnSp>
        <p:nvCxnSpPr>
          <p:cNvPr id="9" name="Connector: Curved 8">
            <a:extLst>
              <a:ext uri="{FF2B5EF4-FFF2-40B4-BE49-F238E27FC236}">
                <a16:creationId xmlns:a16="http://schemas.microsoft.com/office/drawing/2014/main" id="{7CFB92FF-19BA-7675-5B08-9D47463B6FE3}"/>
              </a:ext>
            </a:extLst>
          </p:cNvPr>
          <p:cNvCxnSpPr>
            <a:cxnSpLocks/>
            <a:stCxn id="51" idx="2"/>
            <a:endCxn id="4" idx="0"/>
          </p:cNvCxnSpPr>
          <p:nvPr/>
        </p:nvCxnSpPr>
        <p:spPr>
          <a:xfrm rot="16200000" flipH="1">
            <a:off x="12419894" y="-267376"/>
            <a:ext cx="504752" cy="688755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DE1F47-9E0B-E419-69D5-2E66A56420C6}"/>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15182848" y="3428779"/>
            <a:ext cx="1866400" cy="1049850"/>
          </a:xfrm>
          <a:prstGeom prst="rect">
            <a:avLst/>
          </a:prstGeom>
        </p:spPr>
      </p:pic>
      <p:cxnSp>
        <p:nvCxnSpPr>
          <p:cNvPr id="17" name="Connector: Curved 16">
            <a:extLst>
              <a:ext uri="{FF2B5EF4-FFF2-40B4-BE49-F238E27FC236}">
                <a16:creationId xmlns:a16="http://schemas.microsoft.com/office/drawing/2014/main" id="{9A8E69DF-691E-4F70-94C0-098990D6CAB2}"/>
              </a:ext>
            </a:extLst>
          </p:cNvPr>
          <p:cNvCxnSpPr>
            <a:cxnSpLocks/>
            <a:stCxn id="51" idx="2"/>
            <a:endCxn id="16" idx="0"/>
          </p:cNvCxnSpPr>
          <p:nvPr/>
        </p:nvCxnSpPr>
        <p:spPr>
          <a:xfrm rot="16200000" flipH="1">
            <a:off x="12419894" y="-267375"/>
            <a:ext cx="504752"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4719B2F-D16C-415C-5822-7C3BF5B8BE86}"/>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p:blipFill>
        <p:spPr>
          <a:xfrm>
            <a:off x="15182848" y="3428780"/>
            <a:ext cx="1866400" cy="1049850"/>
          </a:xfrm>
          <a:prstGeom prst="rect">
            <a:avLst/>
          </a:prstGeom>
        </p:spPr>
      </p:pic>
      <p:cxnSp>
        <p:nvCxnSpPr>
          <p:cNvPr id="11" name="Connector: Curved 10">
            <a:extLst>
              <a:ext uri="{FF2B5EF4-FFF2-40B4-BE49-F238E27FC236}">
                <a16:creationId xmlns:a16="http://schemas.microsoft.com/office/drawing/2014/main" id="{2569BFC1-ED9F-ECCF-5932-FA72304F4142}"/>
              </a:ext>
            </a:extLst>
          </p:cNvPr>
          <p:cNvCxnSpPr>
            <a:cxnSpLocks/>
            <a:stCxn id="51" idx="2"/>
            <a:endCxn id="10" idx="0"/>
          </p:cNvCxnSpPr>
          <p:nvPr/>
        </p:nvCxnSpPr>
        <p:spPr>
          <a:xfrm rot="16200000" flipH="1">
            <a:off x="12419894" y="-267375"/>
            <a:ext cx="504753"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AEE17D4D-257C-ACAE-E059-6769B6F48C04}"/>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p:blipFill>
        <p:spPr>
          <a:xfrm>
            <a:off x="171425" y="4382477"/>
            <a:ext cx="1752644" cy="985862"/>
          </a:xfrm>
          <a:prstGeom prst="rect">
            <a:avLst/>
          </a:prstGeom>
        </p:spPr>
      </p:pic>
      <p:cxnSp>
        <p:nvCxnSpPr>
          <p:cNvPr id="49" name="Connector: Curved 48">
            <a:extLst>
              <a:ext uri="{FF2B5EF4-FFF2-40B4-BE49-F238E27FC236}">
                <a16:creationId xmlns:a16="http://schemas.microsoft.com/office/drawing/2014/main" id="{2B512616-14C1-AEE0-364D-F0307ACE0AF4}"/>
              </a:ext>
            </a:extLst>
          </p:cNvPr>
          <p:cNvCxnSpPr>
            <a:cxnSpLocks/>
            <a:stCxn id="50" idx="2"/>
            <a:endCxn id="48" idx="0"/>
          </p:cNvCxnSpPr>
          <p:nvPr/>
        </p:nvCxnSpPr>
        <p:spPr>
          <a:xfrm rot="5400000">
            <a:off x="1362175" y="2628746"/>
            <a:ext cx="1439303" cy="20681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68972A3C-6204-B9CE-1174-023DB5C231FB}"/>
              </a:ext>
            </a:extLst>
          </p:cNvPr>
          <p:cNvCxnSpPr>
            <a:cxnSpLocks/>
            <a:stCxn id="48" idx="3"/>
            <a:endCxn id="20" idx="1"/>
          </p:cNvCxnSpPr>
          <p:nvPr/>
        </p:nvCxnSpPr>
        <p:spPr>
          <a:xfrm>
            <a:off x="1924069" y="4875408"/>
            <a:ext cx="342457" cy="127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714A29E-EE3C-7A02-6154-A7991877EED6}"/>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a:stretch/>
        </p:blipFill>
        <p:spPr>
          <a:xfrm>
            <a:off x="2266526" y="4382476"/>
            <a:ext cx="1752648" cy="985864"/>
          </a:xfrm>
          <a:prstGeom prst="rect">
            <a:avLst/>
          </a:prstGeom>
        </p:spPr>
      </p:pic>
      <p:pic>
        <p:nvPicPr>
          <p:cNvPr id="8" name="Picture 7">
            <a:extLst>
              <a:ext uri="{FF2B5EF4-FFF2-40B4-BE49-F238E27FC236}">
                <a16:creationId xmlns:a16="http://schemas.microsoft.com/office/drawing/2014/main" id="{769A6B8F-9EC4-DEAF-E1DA-D183FAB65FD4}"/>
              </a:ext>
            </a:extLst>
          </p:cNvPr>
          <p:cNvPicPr>
            <a:picLocks noChangeAspect="1"/>
          </p:cNvPicPr>
          <p:nvPr/>
        </p:nvPicPr>
        <p:blipFill>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p:blipFill>
        <p:spPr>
          <a:xfrm>
            <a:off x="4334685" y="4379170"/>
            <a:ext cx="1752647" cy="985864"/>
          </a:xfrm>
          <a:prstGeom prst="rect">
            <a:avLst/>
          </a:prstGeom>
        </p:spPr>
      </p:pic>
      <p:cxnSp>
        <p:nvCxnSpPr>
          <p:cNvPr id="13" name="Connector: Curved 12">
            <a:extLst>
              <a:ext uri="{FF2B5EF4-FFF2-40B4-BE49-F238E27FC236}">
                <a16:creationId xmlns:a16="http://schemas.microsoft.com/office/drawing/2014/main" id="{DEB1FEBE-9C74-B191-1812-FF0599B7CACF}"/>
              </a:ext>
            </a:extLst>
          </p:cNvPr>
          <p:cNvCxnSpPr>
            <a:cxnSpLocks/>
            <a:stCxn id="20" idx="3"/>
            <a:endCxn id="8" idx="1"/>
          </p:cNvCxnSpPr>
          <p:nvPr/>
        </p:nvCxnSpPr>
        <p:spPr>
          <a:xfrm flipV="1">
            <a:off x="4019174" y="4872102"/>
            <a:ext cx="315511" cy="330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AD5D18EF-2460-BC8F-C670-E7FFEAFB5ED1}"/>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6572182" y="3351348"/>
            <a:ext cx="5418878" cy="3048119"/>
          </a:xfrm>
          <a:prstGeom prst="rect">
            <a:avLst/>
          </a:prstGeom>
        </p:spPr>
      </p:pic>
      <p:cxnSp>
        <p:nvCxnSpPr>
          <p:cNvPr id="38" name="Connector: Curved 37">
            <a:extLst>
              <a:ext uri="{FF2B5EF4-FFF2-40B4-BE49-F238E27FC236}">
                <a16:creationId xmlns:a16="http://schemas.microsoft.com/office/drawing/2014/main" id="{8E55010A-40CA-1742-2252-FC38FFD6F840}"/>
              </a:ext>
            </a:extLst>
          </p:cNvPr>
          <p:cNvCxnSpPr>
            <a:cxnSpLocks/>
            <a:stCxn id="8" idx="3"/>
            <a:endCxn id="31" idx="1"/>
          </p:cNvCxnSpPr>
          <p:nvPr/>
        </p:nvCxnSpPr>
        <p:spPr>
          <a:xfrm>
            <a:off x="6087332" y="4872102"/>
            <a:ext cx="484850" cy="330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5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ppt_x"/>
                                          </p:val>
                                        </p:tav>
                                        <p:tav tm="100000">
                                          <p:val>
                                            <p:strVal val="#ppt_x"/>
                                          </p:val>
                                        </p:tav>
                                      </p:tavLst>
                                    </p:anim>
                                    <p:anim calcmode="lin" valueType="num">
                                      <p:cBhvr additive="base">
                                        <p:cTn id="8" dur="750" fill="hold"/>
                                        <p:tgtEl>
                                          <p:spTgt spid="31"/>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3383058" y="2234793"/>
            <a:ext cx="1708160" cy="59291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4147762" y="2152113"/>
            <a:ext cx="1348396" cy="46803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16200000" flipH="1">
            <a:off x="2349937" y="347591"/>
            <a:ext cx="704065" cy="3070338"/>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1464074" y="-478762"/>
            <a:ext cx="621385" cy="46403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3777259" y="2976258"/>
            <a:ext cx="1883826" cy="48309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Linear Transformations</a:t>
            </a: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5400000">
            <a:off x="626621" y="-634259"/>
            <a:ext cx="148550" cy="707248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16200000" flipH="1">
            <a:off x="-3998883" y="1812720"/>
            <a:ext cx="369091" cy="195798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16200000" flipH="1">
            <a:off x="-3332508" y="2479095"/>
            <a:ext cx="356107" cy="6382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4587990"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3511638" y="3497430"/>
            <a:ext cx="714367" cy="63821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2252616" y="-2802153"/>
            <a:ext cx="1249696" cy="12702057"/>
          </a:xfrm>
          <a:prstGeom prst="curvedConnector3">
            <a:avLst>
              <a:gd name="adj1" fmla="val 731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4587990" y="4194642"/>
            <a:ext cx="2228850" cy="144640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5095875" y="9974115"/>
            <a:ext cx="1781213" cy="1001933"/>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a:off x="-2359140" y="4917843"/>
            <a:ext cx="7455015" cy="5557239"/>
          </a:xfrm>
          <a:prstGeom prst="curvedConnector3">
            <a:avLst>
              <a:gd name="adj1" fmla="val 299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BAB2A72-6B88-2578-C638-3C80C5FECA5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a:xfrm>
            <a:off x="-4587989" y="4199436"/>
            <a:ext cx="2503498" cy="1408217"/>
          </a:xfrm>
          <a:prstGeom prst="rect">
            <a:avLst/>
          </a:prstGeom>
        </p:spPr>
      </p:pic>
      <p:cxnSp>
        <p:nvCxnSpPr>
          <p:cNvPr id="42" name="Connector: Curved 41">
            <a:extLst>
              <a:ext uri="{FF2B5EF4-FFF2-40B4-BE49-F238E27FC236}">
                <a16:creationId xmlns:a16="http://schemas.microsoft.com/office/drawing/2014/main" id="{B15DF595-E79A-6173-F690-713D919729DA}"/>
              </a:ext>
            </a:extLst>
          </p:cNvPr>
          <p:cNvCxnSpPr>
            <a:cxnSpLocks/>
            <a:stCxn id="50" idx="2"/>
            <a:endCxn id="39" idx="0"/>
          </p:cNvCxnSpPr>
          <p:nvPr/>
        </p:nvCxnSpPr>
        <p:spPr>
          <a:xfrm rot="5400000">
            <a:off x="-3455833" y="3578949"/>
            <a:ext cx="740080" cy="50089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41BAE2-50CF-F129-19D3-220CB7A4F16D}"/>
              </a:ext>
            </a:extLst>
          </p:cNvPr>
          <p:cNvSpPr/>
          <p:nvPr/>
        </p:nvSpPr>
        <p:spPr>
          <a:xfrm>
            <a:off x="-4587990" y="4199436"/>
            <a:ext cx="2503497" cy="140821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To say that the transformation is linear, the following rules must be checked:-</a:t>
            </a:r>
          </a:p>
          <a:p>
            <a:r>
              <a:rPr lang="en-US" sz="800" b="1" dirty="0">
                <a:solidFill>
                  <a:schemeClr val="bg1">
                    <a:lumMod val="65000"/>
                  </a:schemeClr>
                </a:solidFill>
              </a:rPr>
              <a:t>1) Lines must stay lines without getting curved.</a:t>
            </a:r>
          </a:p>
          <a:p>
            <a:r>
              <a:rPr lang="en-US" sz="800" b="1" dirty="0">
                <a:solidFill>
                  <a:schemeClr val="bg1">
                    <a:lumMod val="65000"/>
                  </a:schemeClr>
                </a:solidFill>
              </a:rPr>
              <a:t>2) Origin must stay fixed after the movement.</a:t>
            </a:r>
          </a:p>
          <a:p>
            <a:r>
              <a:rPr lang="en-US" sz="800" b="1" dirty="0">
                <a:solidFill>
                  <a:schemeClr val="bg1">
                    <a:lumMod val="65000"/>
                  </a:schemeClr>
                </a:solidFill>
              </a:rPr>
              <a:t>3) Diagonal lines must stay lines without getting curved.</a:t>
            </a:r>
          </a:p>
          <a:p>
            <a:endParaRPr lang="en-US" sz="800" b="1" dirty="0">
              <a:solidFill>
                <a:schemeClr val="bg1">
                  <a:lumMod val="65000"/>
                </a:schemeClr>
              </a:solidFill>
            </a:endParaRPr>
          </a:p>
          <a:p>
            <a:r>
              <a:rPr lang="en-US" sz="800" b="1" dirty="0">
                <a:solidFill>
                  <a:schemeClr val="bg1">
                    <a:lumMod val="65000"/>
                  </a:schemeClr>
                </a:solidFill>
              </a:rPr>
              <a:t>Any breaks in these rules make the transformation non-linear.</a:t>
            </a:r>
          </a:p>
          <a:p>
            <a:endParaRPr lang="en-US" sz="800" b="1" dirty="0">
              <a:solidFill>
                <a:schemeClr val="bg1">
                  <a:lumMod val="65000"/>
                </a:schemeClr>
              </a:solidFill>
            </a:endParaRPr>
          </a:p>
        </p:txBody>
      </p:sp>
      <p:pic>
        <p:nvPicPr>
          <p:cNvPr id="4" name="Picture 3">
            <a:extLst>
              <a:ext uri="{FF2B5EF4-FFF2-40B4-BE49-F238E27FC236}">
                <a16:creationId xmlns:a16="http://schemas.microsoft.com/office/drawing/2014/main" id="{36DBCE81-FC22-2DCA-8748-2A14F10637E7}"/>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15182850" y="3428779"/>
            <a:ext cx="1866398" cy="1049850"/>
          </a:xfrm>
          <a:prstGeom prst="rect">
            <a:avLst/>
          </a:prstGeom>
        </p:spPr>
      </p:pic>
      <p:cxnSp>
        <p:nvCxnSpPr>
          <p:cNvPr id="9" name="Connector: Curved 8">
            <a:extLst>
              <a:ext uri="{FF2B5EF4-FFF2-40B4-BE49-F238E27FC236}">
                <a16:creationId xmlns:a16="http://schemas.microsoft.com/office/drawing/2014/main" id="{7CFB92FF-19BA-7675-5B08-9D47463B6FE3}"/>
              </a:ext>
            </a:extLst>
          </p:cNvPr>
          <p:cNvCxnSpPr>
            <a:cxnSpLocks/>
            <a:stCxn id="51" idx="2"/>
            <a:endCxn id="4" idx="0"/>
          </p:cNvCxnSpPr>
          <p:nvPr/>
        </p:nvCxnSpPr>
        <p:spPr>
          <a:xfrm rot="16200000" flipH="1">
            <a:off x="12419894" y="-267376"/>
            <a:ext cx="504752" cy="688755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DE1F47-9E0B-E419-69D5-2E66A56420C6}"/>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15182848" y="3428779"/>
            <a:ext cx="1866400" cy="1049850"/>
          </a:xfrm>
          <a:prstGeom prst="rect">
            <a:avLst/>
          </a:prstGeom>
        </p:spPr>
      </p:pic>
      <p:cxnSp>
        <p:nvCxnSpPr>
          <p:cNvPr id="17" name="Connector: Curved 16">
            <a:extLst>
              <a:ext uri="{FF2B5EF4-FFF2-40B4-BE49-F238E27FC236}">
                <a16:creationId xmlns:a16="http://schemas.microsoft.com/office/drawing/2014/main" id="{9A8E69DF-691E-4F70-94C0-098990D6CAB2}"/>
              </a:ext>
            </a:extLst>
          </p:cNvPr>
          <p:cNvCxnSpPr>
            <a:cxnSpLocks/>
            <a:stCxn id="51" idx="2"/>
            <a:endCxn id="16" idx="0"/>
          </p:cNvCxnSpPr>
          <p:nvPr/>
        </p:nvCxnSpPr>
        <p:spPr>
          <a:xfrm rot="16200000" flipH="1">
            <a:off x="12419894" y="-267375"/>
            <a:ext cx="504752"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4719B2F-D16C-415C-5822-7C3BF5B8BE86}"/>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p:blipFill>
        <p:spPr>
          <a:xfrm>
            <a:off x="15182848" y="3428780"/>
            <a:ext cx="1866400" cy="1049850"/>
          </a:xfrm>
          <a:prstGeom prst="rect">
            <a:avLst/>
          </a:prstGeom>
        </p:spPr>
      </p:pic>
      <p:cxnSp>
        <p:nvCxnSpPr>
          <p:cNvPr id="11" name="Connector: Curved 10">
            <a:extLst>
              <a:ext uri="{FF2B5EF4-FFF2-40B4-BE49-F238E27FC236}">
                <a16:creationId xmlns:a16="http://schemas.microsoft.com/office/drawing/2014/main" id="{2569BFC1-ED9F-ECCF-5932-FA72304F4142}"/>
              </a:ext>
            </a:extLst>
          </p:cNvPr>
          <p:cNvCxnSpPr>
            <a:cxnSpLocks/>
            <a:stCxn id="51" idx="2"/>
            <a:endCxn id="10" idx="0"/>
          </p:cNvCxnSpPr>
          <p:nvPr/>
        </p:nvCxnSpPr>
        <p:spPr>
          <a:xfrm rot="16200000" flipH="1">
            <a:off x="12419894" y="-267375"/>
            <a:ext cx="504753"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AEE17D4D-257C-ACAE-E059-6769B6F48C04}"/>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p:blipFill>
        <p:spPr>
          <a:xfrm>
            <a:off x="-4587990" y="8048693"/>
            <a:ext cx="1752644" cy="985862"/>
          </a:xfrm>
          <a:prstGeom prst="rect">
            <a:avLst/>
          </a:prstGeom>
        </p:spPr>
      </p:pic>
      <p:cxnSp>
        <p:nvCxnSpPr>
          <p:cNvPr id="49" name="Connector: Curved 48">
            <a:extLst>
              <a:ext uri="{FF2B5EF4-FFF2-40B4-BE49-F238E27FC236}">
                <a16:creationId xmlns:a16="http://schemas.microsoft.com/office/drawing/2014/main" id="{2B512616-14C1-AEE0-364D-F0307ACE0AF4}"/>
              </a:ext>
            </a:extLst>
          </p:cNvPr>
          <p:cNvCxnSpPr>
            <a:cxnSpLocks/>
            <a:stCxn id="50" idx="2"/>
            <a:endCxn id="48" idx="0"/>
          </p:cNvCxnSpPr>
          <p:nvPr/>
        </p:nvCxnSpPr>
        <p:spPr>
          <a:xfrm rot="5400000">
            <a:off x="-5568175" y="5315863"/>
            <a:ext cx="4589337" cy="87632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68972A3C-6204-B9CE-1174-023DB5C231FB}"/>
              </a:ext>
            </a:extLst>
          </p:cNvPr>
          <p:cNvCxnSpPr>
            <a:cxnSpLocks/>
            <a:stCxn id="48" idx="3"/>
            <a:endCxn id="20" idx="1"/>
          </p:cNvCxnSpPr>
          <p:nvPr/>
        </p:nvCxnSpPr>
        <p:spPr>
          <a:xfrm>
            <a:off x="-2835346" y="8541624"/>
            <a:ext cx="342457" cy="25146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714A29E-EE3C-7A02-6154-A7991877EED6}"/>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a:stretch/>
        </p:blipFill>
        <p:spPr>
          <a:xfrm>
            <a:off x="-2492889" y="10563292"/>
            <a:ext cx="1752648" cy="985864"/>
          </a:xfrm>
          <a:prstGeom prst="rect">
            <a:avLst/>
          </a:prstGeom>
        </p:spPr>
      </p:pic>
      <p:pic>
        <p:nvPicPr>
          <p:cNvPr id="8" name="Picture 7">
            <a:extLst>
              <a:ext uri="{FF2B5EF4-FFF2-40B4-BE49-F238E27FC236}">
                <a16:creationId xmlns:a16="http://schemas.microsoft.com/office/drawing/2014/main" id="{769A6B8F-9EC4-DEAF-E1DA-D183FAB65FD4}"/>
              </a:ext>
            </a:extLst>
          </p:cNvPr>
          <p:cNvPicPr>
            <a:picLocks noChangeAspect="1"/>
          </p:cNvPicPr>
          <p:nvPr/>
        </p:nvPicPr>
        <p:blipFill>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p:blipFill>
        <p:spPr>
          <a:xfrm>
            <a:off x="-424730" y="13417486"/>
            <a:ext cx="1752647" cy="985864"/>
          </a:xfrm>
          <a:prstGeom prst="rect">
            <a:avLst/>
          </a:prstGeom>
        </p:spPr>
      </p:pic>
      <p:cxnSp>
        <p:nvCxnSpPr>
          <p:cNvPr id="13" name="Connector: Curved 12">
            <a:extLst>
              <a:ext uri="{FF2B5EF4-FFF2-40B4-BE49-F238E27FC236}">
                <a16:creationId xmlns:a16="http://schemas.microsoft.com/office/drawing/2014/main" id="{DEB1FEBE-9C74-B191-1812-FF0599B7CACF}"/>
              </a:ext>
            </a:extLst>
          </p:cNvPr>
          <p:cNvCxnSpPr>
            <a:cxnSpLocks/>
            <a:stCxn id="20" idx="3"/>
            <a:endCxn id="8" idx="1"/>
          </p:cNvCxnSpPr>
          <p:nvPr/>
        </p:nvCxnSpPr>
        <p:spPr>
          <a:xfrm>
            <a:off x="-740241" y="11056224"/>
            <a:ext cx="315511" cy="285419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AD5D18EF-2460-BC8F-C670-E7FFEAFB5ED1}"/>
              </a:ext>
            </a:extLst>
          </p:cNvPr>
          <p:cNvPicPr>
            <a:picLocks noChangeAspect="1"/>
          </p:cNvPicPr>
          <p:nvPr/>
        </p:nvPicPr>
        <p:blipFill>
          <a:blip r:embed="rId2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p:blipFill>
        <p:spPr>
          <a:xfrm>
            <a:off x="1643428" y="16317875"/>
            <a:ext cx="1739630" cy="978542"/>
          </a:xfrm>
          <a:prstGeom prst="rect">
            <a:avLst/>
          </a:prstGeom>
        </p:spPr>
      </p:pic>
      <p:cxnSp>
        <p:nvCxnSpPr>
          <p:cNvPr id="38" name="Connector: Curved 37">
            <a:extLst>
              <a:ext uri="{FF2B5EF4-FFF2-40B4-BE49-F238E27FC236}">
                <a16:creationId xmlns:a16="http://schemas.microsoft.com/office/drawing/2014/main" id="{8E55010A-40CA-1742-2252-FC38FFD6F840}"/>
              </a:ext>
            </a:extLst>
          </p:cNvPr>
          <p:cNvCxnSpPr>
            <a:cxnSpLocks/>
            <a:stCxn id="8" idx="3"/>
            <a:endCxn id="31" idx="1"/>
          </p:cNvCxnSpPr>
          <p:nvPr/>
        </p:nvCxnSpPr>
        <p:spPr>
          <a:xfrm>
            <a:off x="1327917" y="13910418"/>
            <a:ext cx="315511" cy="289672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181">
            <a:extLst>
              <a:ext uri="{FF2B5EF4-FFF2-40B4-BE49-F238E27FC236}">
                <a16:creationId xmlns:a16="http://schemas.microsoft.com/office/drawing/2014/main" id="{B29DD37C-8184-C87E-AF61-073B6370814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527213" y="3354941"/>
            <a:ext cx="5418880" cy="3048119"/>
          </a:xfrm>
          <a:prstGeom prst="rect">
            <a:avLst/>
          </a:prstGeom>
        </p:spPr>
      </p:pic>
      <p:cxnSp>
        <p:nvCxnSpPr>
          <p:cNvPr id="183" name="Connector: Curved 182">
            <a:extLst>
              <a:ext uri="{FF2B5EF4-FFF2-40B4-BE49-F238E27FC236}">
                <a16:creationId xmlns:a16="http://schemas.microsoft.com/office/drawing/2014/main" id="{57083591-83E8-7030-C6E6-2ECF6CD85073}"/>
              </a:ext>
            </a:extLst>
          </p:cNvPr>
          <p:cNvCxnSpPr>
            <a:cxnSpLocks/>
            <a:stCxn id="33" idx="2"/>
            <a:endCxn id="182" idx="0"/>
          </p:cNvCxnSpPr>
          <p:nvPr/>
        </p:nvCxnSpPr>
        <p:spPr>
          <a:xfrm rot="5400000">
            <a:off x="3973280" y="3091082"/>
            <a:ext cx="527233" cy="485"/>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252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750" fill="hold"/>
                                        <p:tgtEl>
                                          <p:spTgt spid="182"/>
                                        </p:tgtEl>
                                        <p:attrNameLst>
                                          <p:attrName>ppt_x</p:attrName>
                                        </p:attrNameLst>
                                      </p:cBhvr>
                                      <p:tavLst>
                                        <p:tav tm="0">
                                          <p:val>
                                            <p:strVal val="#ppt_x"/>
                                          </p:val>
                                        </p:tav>
                                        <p:tav tm="100000">
                                          <p:val>
                                            <p:strVal val="#ppt_x"/>
                                          </p:val>
                                        </p:tav>
                                      </p:tavLst>
                                    </p:anim>
                                    <p:anim calcmode="lin" valueType="num">
                                      <p:cBhvr additive="base">
                                        <p:cTn id="8" dur="750" fill="hold"/>
                                        <p:tgtEl>
                                          <p:spTgt spid="18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wipe(up)">
                                      <p:cBhvr>
                                        <p:cTn id="12"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C6AB558-73C5-444D-5A06-BDB431CE3911}"/>
              </a:ext>
            </a:extLst>
          </p:cNvPr>
          <p:cNvSpPr/>
          <p:nvPr/>
        </p:nvSpPr>
        <p:spPr>
          <a:xfrm>
            <a:off x="3383056" y="2234792"/>
            <a:ext cx="1708160" cy="59291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Shearing</a:t>
            </a:r>
          </a:p>
        </p:txBody>
      </p:sp>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flipV="1">
            <a:off x="3323861" y="-3268097"/>
            <a:ext cx="496277" cy="11312984"/>
          </a:xfrm>
          <a:prstGeom prst="curvedConnector5">
            <a:avLst>
              <a:gd name="adj1" fmla="val -46063"/>
              <a:gd name="adj2" fmla="val 45661"/>
              <a:gd name="adj3" fmla="val 14606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7531810" y="2140256"/>
            <a:ext cx="3393364" cy="783771"/>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4158870" y="2150260"/>
            <a:ext cx="1369366" cy="47531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5429926"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2799366" y="2140257"/>
            <a:ext cx="1429747" cy="49627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1463459" y="-479999"/>
            <a:ext cx="619532" cy="464098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130516" y="-1132084"/>
            <a:ext cx="634504" cy="596012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16200000" flipH="1">
            <a:off x="2349936" y="347592"/>
            <a:ext cx="704064" cy="307033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5400000">
            <a:off x="-763610" y="209846"/>
            <a:ext cx="609529" cy="325129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3777259" y="2976258"/>
            <a:ext cx="1883826" cy="48309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Linear Transformations</a:t>
            </a: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16200000" flipH="1">
            <a:off x="-3330107" y="2481496"/>
            <a:ext cx="350681" cy="63884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16200000" flipH="1">
            <a:off x="-3998883" y="1812720"/>
            <a:ext cx="369091" cy="195798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a:off x="626619" y="-634259"/>
            <a:ext cx="148552" cy="707248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4587990"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3511638" y="3497430"/>
            <a:ext cx="714367" cy="63821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5400000">
            <a:off x="2252616" y="-2802153"/>
            <a:ext cx="1249696" cy="12702057"/>
          </a:xfrm>
          <a:prstGeom prst="curvedConnector3">
            <a:avLst>
              <a:gd name="adj1" fmla="val 731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4587990" y="4194642"/>
            <a:ext cx="2228850" cy="144640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5095875" y="9974115"/>
            <a:ext cx="1781213" cy="1001933"/>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a:off x="-2359140" y="4917843"/>
            <a:ext cx="7455015" cy="5557239"/>
          </a:xfrm>
          <a:prstGeom prst="curvedConnector3">
            <a:avLst>
              <a:gd name="adj1" fmla="val 299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BAB2A72-6B88-2578-C638-3C80C5FECA5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a:xfrm>
            <a:off x="-4587989" y="4199436"/>
            <a:ext cx="2503498" cy="1408217"/>
          </a:xfrm>
          <a:prstGeom prst="rect">
            <a:avLst/>
          </a:prstGeom>
        </p:spPr>
      </p:pic>
      <p:cxnSp>
        <p:nvCxnSpPr>
          <p:cNvPr id="42" name="Connector: Curved 41">
            <a:extLst>
              <a:ext uri="{FF2B5EF4-FFF2-40B4-BE49-F238E27FC236}">
                <a16:creationId xmlns:a16="http://schemas.microsoft.com/office/drawing/2014/main" id="{B15DF595-E79A-6173-F690-713D919729DA}"/>
              </a:ext>
            </a:extLst>
          </p:cNvPr>
          <p:cNvCxnSpPr>
            <a:cxnSpLocks/>
            <a:stCxn id="50" idx="2"/>
            <a:endCxn id="39" idx="0"/>
          </p:cNvCxnSpPr>
          <p:nvPr/>
        </p:nvCxnSpPr>
        <p:spPr>
          <a:xfrm rot="5400000">
            <a:off x="-3455833" y="3578949"/>
            <a:ext cx="740080" cy="50089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41BAE2-50CF-F129-19D3-220CB7A4F16D}"/>
              </a:ext>
            </a:extLst>
          </p:cNvPr>
          <p:cNvSpPr/>
          <p:nvPr/>
        </p:nvSpPr>
        <p:spPr>
          <a:xfrm>
            <a:off x="-4587990" y="4199436"/>
            <a:ext cx="2503497" cy="140821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To say that the transformation is linear, the following rules must be checked:-</a:t>
            </a:r>
          </a:p>
          <a:p>
            <a:r>
              <a:rPr lang="en-US" sz="800" b="1" dirty="0">
                <a:solidFill>
                  <a:schemeClr val="bg1">
                    <a:lumMod val="65000"/>
                  </a:schemeClr>
                </a:solidFill>
              </a:rPr>
              <a:t>1) Lines must stay lines without getting curved.</a:t>
            </a:r>
          </a:p>
          <a:p>
            <a:r>
              <a:rPr lang="en-US" sz="800" b="1" dirty="0">
                <a:solidFill>
                  <a:schemeClr val="bg1">
                    <a:lumMod val="65000"/>
                  </a:schemeClr>
                </a:solidFill>
              </a:rPr>
              <a:t>2) Origin must stay fixed after the movement.</a:t>
            </a:r>
          </a:p>
          <a:p>
            <a:r>
              <a:rPr lang="en-US" sz="800" b="1" dirty="0">
                <a:solidFill>
                  <a:schemeClr val="bg1">
                    <a:lumMod val="65000"/>
                  </a:schemeClr>
                </a:solidFill>
              </a:rPr>
              <a:t>3) Diagonal lines must stay lines without getting curved.</a:t>
            </a:r>
          </a:p>
          <a:p>
            <a:endParaRPr lang="en-US" sz="800" b="1" dirty="0">
              <a:solidFill>
                <a:schemeClr val="bg1">
                  <a:lumMod val="65000"/>
                </a:schemeClr>
              </a:solidFill>
            </a:endParaRPr>
          </a:p>
          <a:p>
            <a:r>
              <a:rPr lang="en-US" sz="800" b="1" dirty="0">
                <a:solidFill>
                  <a:schemeClr val="bg1">
                    <a:lumMod val="65000"/>
                  </a:schemeClr>
                </a:solidFill>
              </a:rPr>
              <a:t>Any breaks in these rules make the transformation non-linear.</a:t>
            </a:r>
          </a:p>
          <a:p>
            <a:endParaRPr lang="en-US" sz="800" b="1" dirty="0">
              <a:solidFill>
                <a:schemeClr val="bg1">
                  <a:lumMod val="65000"/>
                </a:schemeClr>
              </a:solidFill>
            </a:endParaRPr>
          </a:p>
        </p:txBody>
      </p:sp>
      <p:pic>
        <p:nvPicPr>
          <p:cNvPr id="4" name="Picture 3">
            <a:extLst>
              <a:ext uri="{FF2B5EF4-FFF2-40B4-BE49-F238E27FC236}">
                <a16:creationId xmlns:a16="http://schemas.microsoft.com/office/drawing/2014/main" id="{36DBCE81-FC22-2DCA-8748-2A14F10637E7}"/>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15182850" y="3428779"/>
            <a:ext cx="1866398" cy="1049850"/>
          </a:xfrm>
          <a:prstGeom prst="rect">
            <a:avLst/>
          </a:prstGeom>
        </p:spPr>
      </p:pic>
      <p:cxnSp>
        <p:nvCxnSpPr>
          <p:cNvPr id="9" name="Connector: Curved 8">
            <a:extLst>
              <a:ext uri="{FF2B5EF4-FFF2-40B4-BE49-F238E27FC236}">
                <a16:creationId xmlns:a16="http://schemas.microsoft.com/office/drawing/2014/main" id="{7CFB92FF-19BA-7675-5B08-9D47463B6FE3}"/>
              </a:ext>
            </a:extLst>
          </p:cNvPr>
          <p:cNvCxnSpPr>
            <a:cxnSpLocks/>
            <a:stCxn id="51" idx="2"/>
            <a:endCxn id="4" idx="0"/>
          </p:cNvCxnSpPr>
          <p:nvPr/>
        </p:nvCxnSpPr>
        <p:spPr>
          <a:xfrm rot="16200000" flipH="1">
            <a:off x="12419894" y="-267376"/>
            <a:ext cx="504752" cy="688755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DE1F47-9E0B-E419-69D5-2E66A56420C6}"/>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15182848" y="3428779"/>
            <a:ext cx="1866400" cy="1049850"/>
          </a:xfrm>
          <a:prstGeom prst="rect">
            <a:avLst/>
          </a:prstGeom>
        </p:spPr>
      </p:pic>
      <p:cxnSp>
        <p:nvCxnSpPr>
          <p:cNvPr id="17" name="Connector: Curved 16">
            <a:extLst>
              <a:ext uri="{FF2B5EF4-FFF2-40B4-BE49-F238E27FC236}">
                <a16:creationId xmlns:a16="http://schemas.microsoft.com/office/drawing/2014/main" id="{9A8E69DF-691E-4F70-94C0-098990D6CAB2}"/>
              </a:ext>
            </a:extLst>
          </p:cNvPr>
          <p:cNvCxnSpPr>
            <a:cxnSpLocks/>
            <a:stCxn id="51" idx="2"/>
            <a:endCxn id="16" idx="0"/>
          </p:cNvCxnSpPr>
          <p:nvPr/>
        </p:nvCxnSpPr>
        <p:spPr>
          <a:xfrm rot="16200000" flipH="1">
            <a:off x="12419894" y="-267375"/>
            <a:ext cx="504752"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4719B2F-D16C-415C-5822-7C3BF5B8BE86}"/>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p:blipFill>
        <p:spPr>
          <a:xfrm>
            <a:off x="15182848" y="3428780"/>
            <a:ext cx="1866400" cy="1049850"/>
          </a:xfrm>
          <a:prstGeom prst="rect">
            <a:avLst/>
          </a:prstGeom>
        </p:spPr>
      </p:pic>
      <p:cxnSp>
        <p:nvCxnSpPr>
          <p:cNvPr id="11" name="Connector: Curved 10">
            <a:extLst>
              <a:ext uri="{FF2B5EF4-FFF2-40B4-BE49-F238E27FC236}">
                <a16:creationId xmlns:a16="http://schemas.microsoft.com/office/drawing/2014/main" id="{2569BFC1-ED9F-ECCF-5932-FA72304F4142}"/>
              </a:ext>
            </a:extLst>
          </p:cNvPr>
          <p:cNvCxnSpPr>
            <a:cxnSpLocks/>
            <a:stCxn id="51" idx="2"/>
            <a:endCxn id="10" idx="0"/>
          </p:cNvCxnSpPr>
          <p:nvPr/>
        </p:nvCxnSpPr>
        <p:spPr>
          <a:xfrm rot="16200000" flipH="1">
            <a:off x="12419894" y="-267375"/>
            <a:ext cx="504753" cy="68875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AEE17D4D-257C-ACAE-E059-6769B6F48C04}"/>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p:blipFill>
        <p:spPr>
          <a:xfrm>
            <a:off x="-4587990" y="8048693"/>
            <a:ext cx="1752644" cy="985862"/>
          </a:xfrm>
          <a:prstGeom prst="rect">
            <a:avLst/>
          </a:prstGeom>
        </p:spPr>
      </p:pic>
      <p:cxnSp>
        <p:nvCxnSpPr>
          <p:cNvPr id="49" name="Connector: Curved 48">
            <a:extLst>
              <a:ext uri="{FF2B5EF4-FFF2-40B4-BE49-F238E27FC236}">
                <a16:creationId xmlns:a16="http://schemas.microsoft.com/office/drawing/2014/main" id="{2B512616-14C1-AEE0-364D-F0307ACE0AF4}"/>
              </a:ext>
            </a:extLst>
          </p:cNvPr>
          <p:cNvCxnSpPr>
            <a:cxnSpLocks/>
            <a:stCxn id="50" idx="2"/>
            <a:endCxn id="48" idx="0"/>
          </p:cNvCxnSpPr>
          <p:nvPr/>
        </p:nvCxnSpPr>
        <p:spPr>
          <a:xfrm rot="5400000">
            <a:off x="-5568175" y="5315863"/>
            <a:ext cx="4589337" cy="87632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68972A3C-6204-B9CE-1174-023DB5C231FB}"/>
              </a:ext>
            </a:extLst>
          </p:cNvPr>
          <p:cNvCxnSpPr>
            <a:cxnSpLocks/>
            <a:stCxn id="48" idx="3"/>
            <a:endCxn id="20" idx="1"/>
          </p:cNvCxnSpPr>
          <p:nvPr/>
        </p:nvCxnSpPr>
        <p:spPr>
          <a:xfrm>
            <a:off x="-2835346" y="8541624"/>
            <a:ext cx="342457" cy="25146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714A29E-EE3C-7A02-6154-A7991877EED6}"/>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a:stretch/>
        </p:blipFill>
        <p:spPr>
          <a:xfrm>
            <a:off x="-2492889" y="10563292"/>
            <a:ext cx="1752648" cy="985864"/>
          </a:xfrm>
          <a:prstGeom prst="rect">
            <a:avLst/>
          </a:prstGeom>
        </p:spPr>
      </p:pic>
      <p:pic>
        <p:nvPicPr>
          <p:cNvPr id="8" name="Picture 7">
            <a:extLst>
              <a:ext uri="{FF2B5EF4-FFF2-40B4-BE49-F238E27FC236}">
                <a16:creationId xmlns:a16="http://schemas.microsoft.com/office/drawing/2014/main" id="{769A6B8F-9EC4-DEAF-E1DA-D183FAB65FD4}"/>
              </a:ext>
            </a:extLst>
          </p:cNvPr>
          <p:cNvPicPr>
            <a:picLocks noChangeAspect="1"/>
          </p:cNvPicPr>
          <p:nvPr/>
        </p:nvPicPr>
        <p:blipFill>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p:blipFill>
        <p:spPr>
          <a:xfrm>
            <a:off x="-424730" y="13417486"/>
            <a:ext cx="1752647" cy="985864"/>
          </a:xfrm>
          <a:prstGeom prst="rect">
            <a:avLst/>
          </a:prstGeom>
        </p:spPr>
      </p:pic>
      <p:cxnSp>
        <p:nvCxnSpPr>
          <p:cNvPr id="13" name="Connector: Curved 12">
            <a:extLst>
              <a:ext uri="{FF2B5EF4-FFF2-40B4-BE49-F238E27FC236}">
                <a16:creationId xmlns:a16="http://schemas.microsoft.com/office/drawing/2014/main" id="{DEB1FEBE-9C74-B191-1812-FF0599B7CACF}"/>
              </a:ext>
            </a:extLst>
          </p:cNvPr>
          <p:cNvCxnSpPr>
            <a:cxnSpLocks/>
            <a:stCxn id="20" idx="3"/>
            <a:endCxn id="8" idx="1"/>
          </p:cNvCxnSpPr>
          <p:nvPr/>
        </p:nvCxnSpPr>
        <p:spPr>
          <a:xfrm>
            <a:off x="-740241" y="11056224"/>
            <a:ext cx="315511" cy="285419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AD5D18EF-2460-BC8F-C670-E7FFEAFB5ED1}"/>
              </a:ext>
            </a:extLst>
          </p:cNvPr>
          <p:cNvPicPr>
            <a:picLocks noChangeAspect="1"/>
          </p:cNvPicPr>
          <p:nvPr/>
        </p:nvPicPr>
        <p:blipFill>
          <a:blip r:embed="rId2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p:blipFill>
        <p:spPr>
          <a:xfrm>
            <a:off x="1643428" y="16317875"/>
            <a:ext cx="1739630" cy="978542"/>
          </a:xfrm>
          <a:prstGeom prst="rect">
            <a:avLst/>
          </a:prstGeom>
        </p:spPr>
      </p:pic>
      <p:cxnSp>
        <p:nvCxnSpPr>
          <p:cNvPr id="38" name="Connector: Curved 37">
            <a:extLst>
              <a:ext uri="{FF2B5EF4-FFF2-40B4-BE49-F238E27FC236}">
                <a16:creationId xmlns:a16="http://schemas.microsoft.com/office/drawing/2014/main" id="{8E55010A-40CA-1742-2252-FC38FFD6F840}"/>
              </a:ext>
            </a:extLst>
          </p:cNvPr>
          <p:cNvCxnSpPr>
            <a:cxnSpLocks/>
            <a:stCxn id="8" idx="3"/>
            <a:endCxn id="31" idx="1"/>
          </p:cNvCxnSpPr>
          <p:nvPr/>
        </p:nvCxnSpPr>
        <p:spPr>
          <a:xfrm>
            <a:off x="1327917" y="13910418"/>
            <a:ext cx="315511" cy="289672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181">
            <a:extLst>
              <a:ext uri="{FF2B5EF4-FFF2-40B4-BE49-F238E27FC236}">
                <a16:creationId xmlns:a16="http://schemas.microsoft.com/office/drawing/2014/main" id="{B29DD37C-8184-C87E-AF61-073B63708142}"/>
              </a:ext>
            </a:extLst>
          </p:cNvPr>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rcRect/>
          <a:stretch/>
        </p:blipFill>
        <p:spPr>
          <a:xfrm>
            <a:off x="-4230167" y="4431086"/>
            <a:ext cx="1866558" cy="1049938"/>
          </a:xfrm>
          <a:prstGeom prst="rect">
            <a:avLst/>
          </a:prstGeom>
        </p:spPr>
      </p:pic>
      <p:cxnSp>
        <p:nvCxnSpPr>
          <p:cNvPr id="183" name="Connector: Curved 182">
            <a:extLst>
              <a:ext uri="{FF2B5EF4-FFF2-40B4-BE49-F238E27FC236}">
                <a16:creationId xmlns:a16="http://schemas.microsoft.com/office/drawing/2014/main" id="{57083591-83E8-7030-C6E6-2ECF6CD85073}"/>
              </a:ext>
            </a:extLst>
          </p:cNvPr>
          <p:cNvCxnSpPr>
            <a:cxnSpLocks/>
            <a:stCxn id="33" idx="2"/>
            <a:endCxn id="182" idx="0"/>
          </p:cNvCxnSpPr>
          <p:nvPr/>
        </p:nvCxnSpPr>
        <p:spPr>
          <a:xfrm rot="16200000" flipH="1">
            <a:off x="-4288292" y="3439681"/>
            <a:ext cx="1805509" cy="17729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913F2583-E8D5-C968-BFFE-D14F3335413E}"/>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527214" y="3393783"/>
            <a:ext cx="5418878" cy="3048119"/>
          </a:xfrm>
          <a:prstGeom prst="rect">
            <a:avLst/>
          </a:prstGeom>
        </p:spPr>
      </p:pic>
      <p:cxnSp>
        <p:nvCxnSpPr>
          <p:cNvPr id="144" name="Connector: Curved 143">
            <a:extLst>
              <a:ext uri="{FF2B5EF4-FFF2-40B4-BE49-F238E27FC236}">
                <a16:creationId xmlns:a16="http://schemas.microsoft.com/office/drawing/2014/main" id="{E25CA9FC-E580-541D-9F32-F911A69DF771}"/>
              </a:ext>
            </a:extLst>
          </p:cNvPr>
          <p:cNvCxnSpPr>
            <a:cxnSpLocks/>
            <a:stCxn id="36" idx="2"/>
            <a:endCxn id="143" idx="0"/>
          </p:cNvCxnSpPr>
          <p:nvPr/>
        </p:nvCxnSpPr>
        <p:spPr>
          <a:xfrm rot="5400000">
            <a:off x="3953857" y="3110503"/>
            <a:ext cx="566077" cy="48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8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750" fill="hold"/>
                                        <p:tgtEl>
                                          <p:spTgt spid="143"/>
                                        </p:tgtEl>
                                        <p:attrNameLst>
                                          <p:attrName>ppt_x</p:attrName>
                                        </p:attrNameLst>
                                      </p:cBhvr>
                                      <p:tavLst>
                                        <p:tav tm="0">
                                          <p:val>
                                            <p:strVal val="#ppt_x"/>
                                          </p:val>
                                        </p:tav>
                                        <p:tav tm="100000">
                                          <p:val>
                                            <p:strVal val="#ppt_x"/>
                                          </p:val>
                                        </p:tav>
                                      </p:tavLst>
                                    </p:anim>
                                    <p:anim calcmode="lin" valueType="num">
                                      <p:cBhvr additive="base">
                                        <p:cTn id="8" dur="750" fill="hold"/>
                                        <p:tgtEl>
                                          <p:spTgt spid="143"/>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wipe(up)">
                                      <p:cBhvr>
                                        <p:cTn id="1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a:off x="323191" y="-2801997"/>
            <a:ext cx="504022" cy="1104159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6102420" y="2970812"/>
            <a:ext cx="2313648" cy="53438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4087787" y="2149985"/>
            <a:ext cx="1417373" cy="4919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6741077"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5246682" y="1891011"/>
            <a:ext cx="1698635" cy="575779"/>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2670203" y="2167097"/>
            <a:ext cx="1423798" cy="48923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1415778" y="-432594"/>
            <a:ext cx="619257" cy="45459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786092" y="-1787660"/>
            <a:ext cx="634504" cy="72712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713936" y="286360"/>
            <a:ext cx="636369" cy="312510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16200000" flipH="1">
            <a:off x="3451259" y="-753731"/>
            <a:ext cx="360283" cy="49292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6E8E35-E9EB-86B6-DDA8-E51E817B16CB}"/>
              </a:ext>
            </a:extLst>
          </p:cNvPr>
          <p:cNvSpPr/>
          <p:nvPr/>
        </p:nvSpPr>
        <p:spPr>
          <a:xfrm>
            <a:off x="-3777259" y="2976258"/>
            <a:ext cx="1883826" cy="48309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Linear Transformations</a:t>
            </a:r>
          </a:p>
        </p:txBody>
      </p:sp>
      <p:cxnSp>
        <p:nvCxnSpPr>
          <p:cNvPr id="53" name="Connector: Curved 52">
            <a:extLst>
              <a:ext uri="{FF2B5EF4-FFF2-40B4-BE49-F238E27FC236}">
                <a16:creationId xmlns:a16="http://schemas.microsoft.com/office/drawing/2014/main" id="{A66883F4-65D8-B965-43DE-AD48E3743F7B}"/>
              </a:ext>
            </a:extLst>
          </p:cNvPr>
          <p:cNvCxnSpPr>
            <a:cxnSpLocks/>
            <a:stCxn id="33" idx="2"/>
            <a:endCxn id="50" idx="0"/>
          </p:cNvCxnSpPr>
          <p:nvPr/>
        </p:nvCxnSpPr>
        <p:spPr>
          <a:xfrm rot="16200000" flipH="1">
            <a:off x="-3274369" y="2537235"/>
            <a:ext cx="334292" cy="54375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C45454-75DC-48CE-D107-0FC25026D05B}"/>
              </a:ext>
            </a:extLst>
          </p:cNvPr>
          <p:cNvCxnSpPr>
            <a:cxnSpLocks/>
            <a:stCxn id="34" idx="2"/>
            <a:endCxn id="50" idx="0"/>
          </p:cNvCxnSpPr>
          <p:nvPr/>
        </p:nvCxnSpPr>
        <p:spPr>
          <a:xfrm rot="16200000" flipH="1">
            <a:off x="-4654458" y="1157145"/>
            <a:ext cx="369091" cy="326913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0DE2BF89-2263-19AD-D5E1-E0281DDF750F}"/>
              </a:ext>
            </a:extLst>
          </p:cNvPr>
          <p:cNvCxnSpPr>
            <a:cxnSpLocks/>
            <a:stCxn id="36" idx="2"/>
            <a:endCxn id="50" idx="0"/>
          </p:cNvCxnSpPr>
          <p:nvPr/>
        </p:nvCxnSpPr>
        <p:spPr>
          <a:xfrm rot="5400000">
            <a:off x="-2556789" y="2377773"/>
            <a:ext cx="319928" cy="87704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A black background with text and numbers&#10;&#10;Description automatically generated">
            <a:extLst>
              <a:ext uri="{FF2B5EF4-FFF2-40B4-BE49-F238E27FC236}">
                <a16:creationId xmlns:a16="http://schemas.microsoft.com/office/drawing/2014/main" id="{F8DEE7A7-E84E-FA94-1A79-C258EE9AFD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8511" r="14232" b="22408"/>
          <a:stretch/>
        </p:blipFill>
        <p:spPr>
          <a:xfrm>
            <a:off x="-4587990" y="4173723"/>
            <a:ext cx="2228850" cy="1446402"/>
          </a:xfrm>
          <a:prstGeom prst="rect">
            <a:avLst/>
          </a:prstGeom>
        </p:spPr>
      </p:pic>
      <p:cxnSp>
        <p:nvCxnSpPr>
          <p:cNvPr id="25" name="Connector: Curved 24">
            <a:extLst>
              <a:ext uri="{FF2B5EF4-FFF2-40B4-BE49-F238E27FC236}">
                <a16:creationId xmlns:a16="http://schemas.microsoft.com/office/drawing/2014/main" id="{5B8DE12D-5343-BBC0-32AE-7368598C2585}"/>
              </a:ext>
            </a:extLst>
          </p:cNvPr>
          <p:cNvCxnSpPr>
            <a:cxnSpLocks/>
            <a:stCxn id="50" idx="2"/>
            <a:endCxn id="162" idx="0"/>
          </p:cNvCxnSpPr>
          <p:nvPr/>
        </p:nvCxnSpPr>
        <p:spPr>
          <a:xfrm rot="5400000">
            <a:off x="-3511638" y="3497430"/>
            <a:ext cx="714367" cy="63821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740F876-7AD3-C4A9-A201-CA0E96139829}"/>
              </a:ext>
            </a:extLst>
          </p:cNvPr>
          <p:cNvCxnSpPr>
            <a:cxnSpLocks/>
            <a:stCxn id="51" idx="2"/>
            <a:endCxn id="162" idx="0"/>
          </p:cNvCxnSpPr>
          <p:nvPr/>
        </p:nvCxnSpPr>
        <p:spPr>
          <a:xfrm rot="16200000" flipH="1">
            <a:off x="-4543843" y="3103445"/>
            <a:ext cx="668524" cy="14720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4028D6-20B5-4C77-0DB8-D70BAD0328D2}"/>
              </a:ext>
            </a:extLst>
          </p:cNvPr>
          <p:cNvSpPr/>
          <p:nvPr/>
        </p:nvSpPr>
        <p:spPr>
          <a:xfrm>
            <a:off x="-4587990" y="4194642"/>
            <a:ext cx="2228850" cy="1446402"/>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Transformations are like functions that get inputs and return an output. However, the difference between them is that in function the inputs are numbers, while in transformation the inputs are vectors. Transformation is named like this because the visual behavior of the output looks like it’s moving. </a:t>
            </a:r>
          </a:p>
        </p:txBody>
      </p:sp>
      <p:pic>
        <p:nvPicPr>
          <p:cNvPr id="22" name="Picture 21">
            <a:extLst>
              <a:ext uri="{FF2B5EF4-FFF2-40B4-BE49-F238E27FC236}">
                <a16:creationId xmlns:a16="http://schemas.microsoft.com/office/drawing/2014/main" id="{034012F7-7472-47BB-DE6D-79FCB4C1B4D1}"/>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5095875" y="9974115"/>
            <a:ext cx="1781213" cy="1001933"/>
          </a:xfrm>
          <a:prstGeom prst="rect">
            <a:avLst/>
          </a:prstGeom>
        </p:spPr>
      </p:pic>
      <p:cxnSp>
        <p:nvCxnSpPr>
          <p:cNvPr id="26" name="Connector: Curved 25">
            <a:extLst>
              <a:ext uri="{FF2B5EF4-FFF2-40B4-BE49-F238E27FC236}">
                <a16:creationId xmlns:a16="http://schemas.microsoft.com/office/drawing/2014/main" id="{36187A00-3CFE-E29D-F34C-723E9DD2EF10}"/>
              </a:ext>
            </a:extLst>
          </p:cNvPr>
          <p:cNvCxnSpPr>
            <a:cxnSpLocks/>
            <a:stCxn id="32" idx="3"/>
            <a:endCxn id="22" idx="1"/>
          </p:cNvCxnSpPr>
          <p:nvPr/>
        </p:nvCxnSpPr>
        <p:spPr>
          <a:xfrm>
            <a:off x="-2359140" y="4917843"/>
            <a:ext cx="7455015" cy="5557239"/>
          </a:xfrm>
          <a:prstGeom prst="curvedConnector3">
            <a:avLst>
              <a:gd name="adj1" fmla="val 29941"/>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BAB2A72-6B88-2578-C638-3C80C5FECA5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a:xfrm>
            <a:off x="-4587989" y="4199436"/>
            <a:ext cx="2503498" cy="1408217"/>
          </a:xfrm>
          <a:prstGeom prst="rect">
            <a:avLst/>
          </a:prstGeom>
        </p:spPr>
      </p:pic>
      <p:cxnSp>
        <p:nvCxnSpPr>
          <p:cNvPr id="42" name="Connector: Curved 41">
            <a:extLst>
              <a:ext uri="{FF2B5EF4-FFF2-40B4-BE49-F238E27FC236}">
                <a16:creationId xmlns:a16="http://schemas.microsoft.com/office/drawing/2014/main" id="{B15DF595-E79A-6173-F690-713D919729DA}"/>
              </a:ext>
            </a:extLst>
          </p:cNvPr>
          <p:cNvCxnSpPr>
            <a:cxnSpLocks/>
            <a:stCxn id="50" idx="2"/>
            <a:endCxn id="39" idx="0"/>
          </p:cNvCxnSpPr>
          <p:nvPr/>
        </p:nvCxnSpPr>
        <p:spPr>
          <a:xfrm rot="5400000">
            <a:off x="-3455833" y="3578949"/>
            <a:ext cx="740080" cy="50089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41BAE2-50CF-F129-19D3-220CB7A4F16D}"/>
              </a:ext>
            </a:extLst>
          </p:cNvPr>
          <p:cNvSpPr/>
          <p:nvPr/>
        </p:nvSpPr>
        <p:spPr>
          <a:xfrm>
            <a:off x="-4587990" y="4199436"/>
            <a:ext cx="2503497" cy="140821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To say that the transformation is linear, the following rules must be checked:-</a:t>
            </a:r>
          </a:p>
          <a:p>
            <a:r>
              <a:rPr lang="en-US" sz="800" b="1" dirty="0">
                <a:solidFill>
                  <a:schemeClr val="bg1">
                    <a:lumMod val="65000"/>
                  </a:schemeClr>
                </a:solidFill>
              </a:rPr>
              <a:t>1) Lines must stay lines without getting curved.</a:t>
            </a:r>
          </a:p>
          <a:p>
            <a:r>
              <a:rPr lang="en-US" sz="800" b="1" dirty="0">
                <a:solidFill>
                  <a:schemeClr val="bg1">
                    <a:lumMod val="65000"/>
                  </a:schemeClr>
                </a:solidFill>
              </a:rPr>
              <a:t>2) Origin must stay fixed after the movement.</a:t>
            </a:r>
          </a:p>
          <a:p>
            <a:r>
              <a:rPr lang="en-US" sz="800" b="1" dirty="0">
                <a:solidFill>
                  <a:schemeClr val="bg1">
                    <a:lumMod val="65000"/>
                  </a:schemeClr>
                </a:solidFill>
              </a:rPr>
              <a:t>3) Diagonal lines must stay lines without getting curved.</a:t>
            </a:r>
          </a:p>
          <a:p>
            <a:endParaRPr lang="en-US" sz="800" b="1" dirty="0">
              <a:solidFill>
                <a:schemeClr val="bg1">
                  <a:lumMod val="65000"/>
                </a:schemeClr>
              </a:solidFill>
            </a:endParaRPr>
          </a:p>
          <a:p>
            <a:r>
              <a:rPr lang="en-US" sz="800" b="1" dirty="0">
                <a:solidFill>
                  <a:schemeClr val="bg1">
                    <a:lumMod val="65000"/>
                  </a:schemeClr>
                </a:solidFill>
              </a:rPr>
              <a:t>Any breaks in these rules make the transformation non-linear.</a:t>
            </a:r>
          </a:p>
          <a:p>
            <a:endParaRPr lang="en-US" sz="800" b="1" dirty="0">
              <a:solidFill>
                <a:schemeClr val="bg1">
                  <a:lumMod val="65000"/>
                </a:schemeClr>
              </a:solidFill>
            </a:endParaRPr>
          </a:p>
        </p:txBody>
      </p:sp>
      <p:pic>
        <p:nvPicPr>
          <p:cNvPr id="4" name="Picture 3">
            <a:extLst>
              <a:ext uri="{FF2B5EF4-FFF2-40B4-BE49-F238E27FC236}">
                <a16:creationId xmlns:a16="http://schemas.microsoft.com/office/drawing/2014/main" id="{36DBCE81-FC22-2DCA-8748-2A14F10637E7}"/>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4140352" y="4362721"/>
            <a:ext cx="1866398" cy="1049850"/>
          </a:xfrm>
          <a:prstGeom prst="rect">
            <a:avLst/>
          </a:prstGeom>
        </p:spPr>
      </p:pic>
      <p:cxnSp>
        <p:nvCxnSpPr>
          <p:cNvPr id="9" name="Connector: Curved 8">
            <a:extLst>
              <a:ext uri="{FF2B5EF4-FFF2-40B4-BE49-F238E27FC236}">
                <a16:creationId xmlns:a16="http://schemas.microsoft.com/office/drawing/2014/main" id="{7CFB92FF-19BA-7675-5B08-9D47463B6FE3}"/>
              </a:ext>
            </a:extLst>
          </p:cNvPr>
          <p:cNvCxnSpPr>
            <a:cxnSpLocks/>
            <a:stCxn id="51" idx="2"/>
            <a:endCxn id="4" idx="0"/>
          </p:cNvCxnSpPr>
          <p:nvPr/>
        </p:nvCxnSpPr>
        <p:spPr>
          <a:xfrm rot="16200000" flipH="1">
            <a:off x="-4505136" y="3064738"/>
            <a:ext cx="857522" cy="173844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DE1F47-9E0B-E419-69D5-2E66A56420C6}"/>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4140354" y="4362721"/>
            <a:ext cx="1866400" cy="1049850"/>
          </a:xfrm>
          <a:prstGeom prst="rect">
            <a:avLst/>
          </a:prstGeom>
        </p:spPr>
      </p:pic>
      <p:cxnSp>
        <p:nvCxnSpPr>
          <p:cNvPr id="17" name="Connector: Curved 16">
            <a:extLst>
              <a:ext uri="{FF2B5EF4-FFF2-40B4-BE49-F238E27FC236}">
                <a16:creationId xmlns:a16="http://schemas.microsoft.com/office/drawing/2014/main" id="{9A8E69DF-691E-4F70-94C0-098990D6CAB2}"/>
              </a:ext>
            </a:extLst>
          </p:cNvPr>
          <p:cNvCxnSpPr>
            <a:cxnSpLocks/>
            <a:stCxn id="51" idx="2"/>
            <a:endCxn id="16" idx="0"/>
          </p:cNvCxnSpPr>
          <p:nvPr/>
        </p:nvCxnSpPr>
        <p:spPr>
          <a:xfrm rot="16200000" flipH="1">
            <a:off x="-4505136" y="3064739"/>
            <a:ext cx="857522" cy="173844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4719B2F-D16C-415C-5822-7C3BF5B8BE86}"/>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p:blipFill>
        <p:spPr>
          <a:xfrm>
            <a:off x="-4140353" y="4362721"/>
            <a:ext cx="1866400" cy="1049850"/>
          </a:xfrm>
          <a:prstGeom prst="rect">
            <a:avLst/>
          </a:prstGeom>
        </p:spPr>
      </p:pic>
      <p:cxnSp>
        <p:nvCxnSpPr>
          <p:cNvPr id="11" name="Connector: Curved 10">
            <a:extLst>
              <a:ext uri="{FF2B5EF4-FFF2-40B4-BE49-F238E27FC236}">
                <a16:creationId xmlns:a16="http://schemas.microsoft.com/office/drawing/2014/main" id="{2569BFC1-ED9F-ECCF-5932-FA72304F4142}"/>
              </a:ext>
            </a:extLst>
          </p:cNvPr>
          <p:cNvCxnSpPr>
            <a:cxnSpLocks/>
            <a:stCxn id="51" idx="2"/>
            <a:endCxn id="10" idx="0"/>
          </p:cNvCxnSpPr>
          <p:nvPr/>
        </p:nvCxnSpPr>
        <p:spPr>
          <a:xfrm rot="16200000" flipH="1">
            <a:off x="-4505136" y="3064738"/>
            <a:ext cx="857522" cy="173844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AEE17D4D-257C-ACAE-E059-6769B6F48C04}"/>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p:blipFill>
        <p:spPr>
          <a:xfrm>
            <a:off x="-4587990" y="8048693"/>
            <a:ext cx="1752644" cy="985862"/>
          </a:xfrm>
          <a:prstGeom prst="rect">
            <a:avLst/>
          </a:prstGeom>
        </p:spPr>
      </p:pic>
      <p:cxnSp>
        <p:nvCxnSpPr>
          <p:cNvPr id="49" name="Connector: Curved 48">
            <a:extLst>
              <a:ext uri="{FF2B5EF4-FFF2-40B4-BE49-F238E27FC236}">
                <a16:creationId xmlns:a16="http://schemas.microsoft.com/office/drawing/2014/main" id="{2B512616-14C1-AEE0-364D-F0307ACE0AF4}"/>
              </a:ext>
            </a:extLst>
          </p:cNvPr>
          <p:cNvCxnSpPr>
            <a:cxnSpLocks/>
            <a:stCxn id="50" idx="2"/>
            <a:endCxn id="48" idx="0"/>
          </p:cNvCxnSpPr>
          <p:nvPr/>
        </p:nvCxnSpPr>
        <p:spPr>
          <a:xfrm rot="5400000">
            <a:off x="-5568175" y="5315863"/>
            <a:ext cx="4589337" cy="87632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68972A3C-6204-B9CE-1174-023DB5C231FB}"/>
              </a:ext>
            </a:extLst>
          </p:cNvPr>
          <p:cNvCxnSpPr>
            <a:cxnSpLocks/>
            <a:stCxn id="48" idx="3"/>
            <a:endCxn id="20" idx="1"/>
          </p:cNvCxnSpPr>
          <p:nvPr/>
        </p:nvCxnSpPr>
        <p:spPr>
          <a:xfrm>
            <a:off x="-2835346" y="8541624"/>
            <a:ext cx="342457" cy="25146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714A29E-EE3C-7A02-6154-A7991877EED6}"/>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a:stretch/>
        </p:blipFill>
        <p:spPr>
          <a:xfrm>
            <a:off x="-2492889" y="10563292"/>
            <a:ext cx="1752648" cy="985864"/>
          </a:xfrm>
          <a:prstGeom prst="rect">
            <a:avLst/>
          </a:prstGeom>
        </p:spPr>
      </p:pic>
      <p:pic>
        <p:nvPicPr>
          <p:cNvPr id="8" name="Picture 7">
            <a:extLst>
              <a:ext uri="{FF2B5EF4-FFF2-40B4-BE49-F238E27FC236}">
                <a16:creationId xmlns:a16="http://schemas.microsoft.com/office/drawing/2014/main" id="{769A6B8F-9EC4-DEAF-E1DA-D183FAB65FD4}"/>
              </a:ext>
            </a:extLst>
          </p:cNvPr>
          <p:cNvPicPr>
            <a:picLocks noChangeAspect="1"/>
          </p:cNvPicPr>
          <p:nvPr/>
        </p:nvPicPr>
        <p:blipFill>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p:blipFill>
        <p:spPr>
          <a:xfrm>
            <a:off x="-424730" y="13417486"/>
            <a:ext cx="1752647" cy="985864"/>
          </a:xfrm>
          <a:prstGeom prst="rect">
            <a:avLst/>
          </a:prstGeom>
        </p:spPr>
      </p:pic>
      <p:cxnSp>
        <p:nvCxnSpPr>
          <p:cNvPr id="13" name="Connector: Curved 12">
            <a:extLst>
              <a:ext uri="{FF2B5EF4-FFF2-40B4-BE49-F238E27FC236}">
                <a16:creationId xmlns:a16="http://schemas.microsoft.com/office/drawing/2014/main" id="{DEB1FEBE-9C74-B191-1812-FF0599B7CACF}"/>
              </a:ext>
            </a:extLst>
          </p:cNvPr>
          <p:cNvCxnSpPr>
            <a:cxnSpLocks/>
            <a:stCxn id="20" idx="3"/>
            <a:endCxn id="8" idx="1"/>
          </p:cNvCxnSpPr>
          <p:nvPr/>
        </p:nvCxnSpPr>
        <p:spPr>
          <a:xfrm>
            <a:off x="-740241" y="11056224"/>
            <a:ext cx="315511" cy="285419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AD5D18EF-2460-BC8F-C670-E7FFEAFB5ED1}"/>
              </a:ext>
            </a:extLst>
          </p:cNvPr>
          <p:cNvPicPr>
            <a:picLocks noChangeAspect="1"/>
          </p:cNvPicPr>
          <p:nvPr/>
        </p:nvPicPr>
        <p:blipFill>
          <a:blip r:embed="rId2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p:blipFill>
        <p:spPr>
          <a:xfrm>
            <a:off x="1643428" y="16317875"/>
            <a:ext cx="1739630" cy="978542"/>
          </a:xfrm>
          <a:prstGeom prst="rect">
            <a:avLst/>
          </a:prstGeom>
        </p:spPr>
      </p:pic>
      <p:cxnSp>
        <p:nvCxnSpPr>
          <p:cNvPr id="38" name="Connector: Curved 37">
            <a:extLst>
              <a:ext uri="{FF2B5EF4-FFF2-40B4-BE49-F238E27FC236}">
                <a16:creationId xmlns:a16="http://schemas.microsoft.com/office/drawing/2014/main" id="{8E55010A-40CA-1742-2252-FC38FFD6F840}"/>
              </a:ext>
            </a:extLst>
          </p:cNvPr>
          <p:cNvCxnSpPr>
            <a:cxnSpLocks/>
            <a:stCxn id="8" idx="3"/>
            <a:endCxn id="31" idx="1"/>
          </p:cNvCxnSpPr>
          <p:nvPr/>
        </p:nvCxnSpPr>
        <p:spPr>
          <a:xfrm>
            <a:off x="1327917" y="13910418"/>
            <a:ext cx="315511" cy="289672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181">
            <a:extLst>
              <a:ext uri="{FF2B5EF4-FFF2-40B4-BE49-F238E27FC236}">
                <a16:creationId xmlns:a16="http://schemas.microsoft.com/office/drawing/2014/main" id="{B29DD37C-8184-C87E-AF61-073B63708142}"/>
              </a:ext>
            </a:extLst>
          </p:cNvPr>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rcRect/>
          <a:stretch/>
        </p:blipFill>
        <p:spPr>
          <a:xfrm>
            <a:off x="-4328130" y="4433110"/>
            <a:ext cx="1709130" cy="961386"/>
          </a:xfrm>
          <a:prstGeom prst="rect">
            <a:avLst/>
          </a:prstGeom>
        </p:spPr>
      </p:pic>
      <p:cxnSp>
        <p:nvCxnSpPr>
          <p:cNvPr id="183" name="Connector: Curved 182">
            <a:extLst>
              <a:ext uri="{FF2B5EF4-FFF2-40B4-BE49-F238E27FC236}">
                <a16:creationId xmlns:a16="http://schemas.microsoft.com/office/drawing/2014/main" id="{57083591-83E8-7030-C6E6-2ECF6CD85073}"/>
              </a:ext>
            </a:extLst>
          </p:cNvPr>
          <p:cNvCxnSpPr>
            <a:cxnSpLocks/>
            <a:stCxn id="33" idx="2"/>
            <a:endCxn id="182" idx="0"/>
          </p:cNvCxnSpPr>
          <p:nvPr/>
        </p:nvCxnSpPr>
        <p:spPr>
          <a:xfrm rot="5400000">
            <a:off x="-4321904" y="3490306"/>
            <a:ext cx="1791144" cy="944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64CB21BB-C551-19EA-05EA-3B3500FE3D1D}"/>
              </a:ext>
            </a:extLst>
          </p:cNvPr>
          <p:cNvPicPr>
            <a:picLocks noChangeAspect="1"/>
          </p:cNvPicPr>
          <p:nvPr/>
        </p:nvPicPr>
        <p:blipFill>
          <a:blip r:embed="rId24">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rcRect/>
          <a:stretch/>
        </p:blipFill>
        <p:spPr>
          <a:xfrm>
            <a:off x="-4302008" y="4406309"/>
            <a:ext cx="1874691" cy="1054514"/>
          </a:xfrm>
          <a:prstGeom prst="rect">
            <a:avLst/>
          </a:prstGeom>
        </p:spPr>
      </p:pic>
      <p:cxnSp>
        <p:nvCxnSpPr>
          <p:cNvPr id="144" name="Connector: Curved 143">
            <a:extLst>
              <a:ext uri="{FF2B5EF4-FFF2-40B4-BE49-F238E27FC236}">
                <a16:creationId xmlns:a16="http://schemas.microsoft.com/office/drawing/2014/main" id="{9D9087E2-2A0A-62FB-E0AC-B44F7798E773}"/>
              </a:ext>
            </a:extLst>
          </p:cNvPr>
          <p:cNvCxnSpPr>
            <a:cxnSpLocks/>
            <a:stCxn id="36" idx="2"/>
            <a:endCxn id="143" idx="0"/>
          </p:cNvCxnSpPr>
          <p:nvPr/>
        </p:nvCxnSpPr>
        <p:spPr>
          <a:xfrm rot="5400000">
            <a:off x="-3536472" y="2828140"/>
            <a:ext cx="1749979" cy="14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15D22E8B-CCED-DAEA-B4FB-AD8D03862D34}"/>
              </a:ext>
            </a:extLst>
          </p:cNvPr>
          <p:cNvSpPr/>
          <p:nvPr/>
        </p:nvSpPr>
        <p:spPr>
          <a:xfrm>
            <a:off x="3383058" y="3229945"/>
            <a:ext cx="5437220" cy="1652448"/>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i="1" dirty="0">
                <a:solidFill>
                  <a:schemeClr val="bg1"/>
                </a:solidFill>
              </a:rPr>
              <a:t>Why do we use 4x4 matrix for translation? </a:t>
            </a:r>
          </a:p>
        </p:txBody>
      </p:sp>
      <p:cxnSp>
        <p:nvCxnSpPr>
          <p:cNvPr id="236" name="Connector: Curved 235">
            <a:extLst>
              <a:ext uri="{FF2B5EF4-FFF2-40B4-BE49-F238E27FC236}">
                <a16:creationId xmlns:a16="http://schemas.microsoft.com/office/drawing/2014/main" id="{13C98012-6306-6F32-2428-B047679B00A6}"/>
              </a:ext>
            </a:extLst>
          </p:cNvPr>
          <p:cNvCxnSpPr>
            <a:cxnSpLocks/>
            <a:stCxn id="35" idx="2"/>
            <a:endCxn id="235" idx="0"/>
          </p:cNvCxnSpPr>
          <p:nvPr/>
        </p:nvCxnSpPr>
        <p:spPr>
          <a:xfrm rot="16200000" flipH="1">
            <a:off x="5717257" y="2845533"/>
            <a:ext cx="763155" cy="5668"/>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8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750" fill="hold"/>
                                        <p:tgtEl>
                                          <p:spTgt spid="235"/>
                                        </p:tgtEl>
                                        <p:attrNameLst>
                                          <p:attrName>ppt_x</p:attrName>
                                        </p:attrNameLst>
                                      </p:cBhvr>
                                      <p:tavLst>
                                        <p:tav tm="0">
                                          <p:val>
                                            <p:strVal val="#ppt_x"/>
                                          </p:val>
                                        </p:tav>
                                        <p:tav tm="100000">
                                          <p:val>
                                            <p:strVal val="#ppt_x"/>
                                          </p:val>
                                        </p:tav>
                                      </p:tavLst>
                                    </p:anim>
                                    <p:anim calcmode="lin" valueType="num">
                                      <p:cBhvr additive="base">
                                        <p:cTn id="8" dur="750" fill="hold"/>
                                        <p:tgtEl>
                                          <p:spTgt spid="23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236"/>
                                        </p:tgtEl>
                                        <p:attrNameLst>
                                          <p:attrName>style.visibility</p:attrName>
                                        </p:attrNameLst>
                                      </p:cBhvr>
                                      <p:to>
                                        <p:strVal val="visible"/>
                                      </p:to>
                                    </p:set>
                                    <p:animEffect transition="in" filter="wipe(up)">
                                      <p:cBhvr>
                                        <p:cTn id="12"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a:off x="323191" y="-2801997"/>
            <a:ext cx="504022" cy="1104159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6102420" y="2970812"/>
            <a:ext cx="2313648" cy="53438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4087787" y="2149985"/>
            <a:ext cx="1417373" cy="4919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6741077"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5246682" y="1891011"/>
            <a:ext cx="1698635" cy="575779"/>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2670203" y="2167097"/>
            <a:ext cx="1423798" cy="48923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1415778" y="-432594"/>
            <a:ext cx="619257" cy="45459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786092" y="-1787660"/>
            <a:ext cx="634504" cy="72712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713936" y="286360"/>
            <a:ext cx="636369" cy="312510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16200000" flipH="1">
            <a:off x="3451259" y="-753731"/>
            <a:ext cx="360283" cy="49292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15D22E8B-CCED-DAEA-B4FB-AD8D03862D34}"/>
              </a:ext>
            </a:extLst>
          </p:cNvPr>
          <p:cNvSpPr/>
          <p:nvPr/>
        </p:nvSpPr>
        <p:spPr>
          <a:xfrm>
            <a:off x="139849" y="4364227"/>
            <a:ext cx="2023388" cy="614936"/>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i="1" dirty="0">
                <a:solidFill>
                  <a:schemeClr val="bg1"/>
                </a:solidFill>
              </a:rPr>
              <a:t>Why do we use 4x4 matrix for translation? </a:t>
            </a:r>
          </a:p>
        </p:txBody>
      </p:sp>
      <p:cxnSp>
        <p:nvCxnSpPr>
          <p:cNvPr id="236" name="Connector: Curved 235">
            <a:extLst>
              <a:ext uri="{FF2B5EF4-FFF2-40B4-BE49-F238E27FC236}">
                <a16:creationId xmlns:a16="http://schemas.microsoft.com/office/drawing/2014/main" id="{13C98012-6306-6F32-2428-B047679B00A6}"/>
              </a:ext>
            </a:extLst>
          </p:cNvPr>
          <p:cNvCxnSpPr>
            <a:cxnSpLocks/>
            <a:stCxn id="35" idx="2"/>
            <a:endCxn id="235" idx="0"/>
          </p:cNvCxnSpPr>
          <p:nvPr/>
        </p:nvCxnSpPr>
        <p:spPr>
          <a:xfrm rot="5400000">
            <a:off x="2675054" y="943280"/>
            <a:ext cx="1897437" cy="4944457"/>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screenshot of a computer&#10;&#10;Description automatically generated">
            <a:extLst>
              <a:ext uri="{FF2B5EF4-FFF2-40B4-BE49-F238E27FC236}">
                <a16:creationId xmlns:a16="http://schemas.microsoft.com/office/drawing/2014/main" id="{8E630AFF-AA2B-4EF1-BC25-ACE6C72271AA}"/>
              </a:ext>
            </a:extLst>
          </p:cNvPr>
          <p:cNvPicPr>
            <a:picLocks noChangeAspect="1"/>
          </p:cNvPicPr>
          <p:nvPr/>
        </p:nvPicPr>
        <p:blipFill rotWithShape="1">
          <a:blip r:embed="rId3">
            <a:extLst>
              <a:ext uri="{28A0092B-C50C-407E-A947-70E740481C1C}">
                <a14:useLocalDpi xmlns:a14="http://schemas.microsoft.com/office/drawing/2010/main" val="0"/>
              </a:ext>
            </a:extLst>
          </a:blip>
          <a:srcRect l="4757" t="7644" r="44042" b="7785"/>
          <a:stretch/>
        </p:blipFill>
        <p:spPr>
          <a:xfrm>
            <a:off x="2865335" y="2749948"/>
            <a:ext cx="4136681" cy="3843495"/>
          </a:xfrm>
          <a:prstGeom prst="rect">
            <a:avLst/>
          </a:prstGeom>
        </p:spPr>
      </p:pic>
      <p:cxnSp>
        <p:nvCxnSpPr>
          <p:cNvPr id="54" name="Connector: Curved 53">
            <a:extLst>
              <a:ext uri="{FF2B5EF4-FFF2-40B4-BE49-F238E27FC236}">
                <a16:creationId xmlns:a16="http://schemas.microsoft.com/office/drawing/2014/main" id="{D2E0B1DD-48D3-72EC-F8A9-51D816C83830}"/>
              </a:ext>
            </a:extLst>
          </p:cNvPr>
          <p:cNvCxnSpPr>
            <a:cxnSpLocks/>
            <a:stCxn id="235" idx="3"/>
            <a:endCxn id="30" idx="1"/>
          </p:cNvCxnSpPr>
          <p:nvPr/>
        </p:nvCxnSpPr>
        <p:spPr>
          <a:xfrm>
            <a:off x="2163237" y="4671695"/>
            <a:ext cx="702098" cy="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99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a:off x="323191" y="-2801997"/>
            <a:ext cx="504022" cy="1104159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6102420" y="2970812"/>
            <a:ext cx="2313648" cy="53438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4087787" y="2149985"/>
            <a:ext cx="1417373" cy="4919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6741077"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5246682" y="1891011"/>
            <a:ext cx="1698635" cy="575779"/>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2670203" y="2167097"/>
            <a:ext cx="1423798" cy="48923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1415778" y="-432594"/>
            <a:ext cx="619257" cy="45459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786092" y="-1787660"/>
            <a:ext cx="634504" cy="72712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713936" y="286360"/>
            <a:ext cx="636369" cy="312510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16200000" flipH="1">
            <a:off x="3451259" y="-753731"/>
            <a:ext cx="360283" cy="49292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15D22E8B-CCED-DAEA-B4FB-AD8D03862D34}"/>
              </a:ext>
            </a:extLst>
          </p:cNvPr>
          <p:cNvSpPr/>
          <p:nvPr/>
        </p:nvSpPr>
        <p:spPr>
          <a:xfrm>
            <a:off x="-6104586" y="4364227"/>
            <a:ext cx="2023388" cy="61493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i="1" dirty="0">
                <a:solidFill>
                  <a:schemeClr val="bg1">
                    <a:lumMod val="65000"/>
                  </a:schemeClr>
                </a:solidFill>
              </a:rPr>
              <a:t>Why do we use 4x4 matrix for translation? </a:t>
            </a:r>
          </a:p>
        </p:txBody>
      </p:sp>
      <p:cxnSp>
        <p:nvCxnSpPr>
          <p:cNvPr id="236" name="Connector: Curved 235">
            <a:extLst>
              <a:ext uri="{FF2B5EF4-FFF2-40B4-BE49-F238E27FC236}">
                <a16:creationId xmlns:a16="http://schemas.microsoft.com/office/drawing/2014/main" id="{13C98012-6306-6F32-2428-B047679B00A6}"/>
              </a:ext>
            </a:extLst>
          </p:cNvPr>
          <p:cNvCxnSpPr>
            <a:cxnSpLocks/>
            <a:stCxn id="35" idx="2"/>
            <a:endCxn id="235" idx="0"/>
          </p:cNvCxnSpPr>
          <p:nvPr/>
        </p:nvCxnSpPr>
        <p:spPr>
          <a:xfrm rot="5400000">
            <a:off x="-447164" y="-2178938"/>
            <a:ext cx="1897437" cy="11188892"/>
          </a:xfrm>
          <a:prstGeom prst="curvedConnector3">
            <a:avLst>
              <a:gd name="adj1" fmla="val 11347"/>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screenshot of a computer&#10;&#10;Description automatically generated">
            <a:extLst>
              <a:ext uri="{FF2B5EF4-FFF2-40B4-BE49-F238E27FC236}">
                <a16:creationId xmlns:a16="http://schemas.microsoft.com/office/drawing/2014/main" id="{8E630AFF-AA2B-4EF1-BC25-ACE6C72271A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757" t="7644" r="44042" b="7785"/>
          <a:stretch/>
        </p:blipFill>
        <p:spPr>
          <a:xfrm>
            <a:off x="-3623510" y="4135279"/>
            <a:ext cx="1154670" cy="1072834"/>
          </a:xfrm>
          <a:prstGeom prst="rect">
            <a:avLst/>
          </a:prstGeom>
        </p:spPr>
      </p:pic>
      <p:cxnSp>
        <p:nvCxnSpPr>
          <p:cNvPr id="54" name="Connector: Curved 53">
            <a:extLst>
              <a:ext uri="{FF2B5EF4-FFF2-40B4-BE49-F238E27FC236}">
                <a16:creationId xmlns:a16="http://schemas.microsoft.com/office/drawing/2014/main" id="{D2E0B1DD-48D3-72EC-F8A9-51D816C83830}"/>
              </a:ext>
            </a:extLst>
          </p:cNvPr>
          <p:cNvCxnSpPr>
            <a:cxnSpLocks/>
            <a:stCxn id="235" idx="3"/>
            <a:endCxn id="30" idx="1"/>
          </p:cNvCxnSpPr>
          <p:nvPr/>
        </p:nvCxnSpPr>
        <p:spPr>
          <a:xfrm>
            <a:off x="-4081198" y="4671695"/>
            <a:ext cx="457688" cy="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9FF10C7-6D23-AD7F-D804-0F07950D2938}"/>
              </a:ext>
            </a:extLst>
          </p:cNvPr>
          <p:cNvPicPr>
            <a:picLocks noChangeAspect="1"/>
          </p:cNvPicPr>
          <p:nvPr/>
        </p:nvPicPr>
        <p:blipFill rotWithShape="1">
          <a:blip r:embed="rId5">
            <a:extLst>
              <a:ext uri="{28A0092B-C50C-407E-A947-70E740481C1C}">
                <a14:useLocalDpi xmlns:a14="http://schemas.microsoft.com/office/drawing/2010/main" val="0"/>
              </a:ext>
            </a:extLst>
          </a:blip>
          <a:srcRect l="18930" t="10417" r="18353" b="11301"/>
          <a:stretch/>
        </p:blipFill>
        <p:spPr>
          <a:xfrm>
            <a:off x="171425" y="2192567"/>
            <a:ext cx="3021546" cy="2121380"/>
          </a:xfrm>
          <a:prstGeom prst="rect">
            <a:avLst/>
          </a:prstGeom>
        </p:spPr>
      </p:pic>
      <p:cxnSp>
        <p:nvCxnSpPr>
          <p:cNvPr id="15" name="Connector: Curved 14">
            <a:extLst>
              <a:ext uri="{FF2B5EF4-FFF2-40B4-BE49-F238E27FC236}">
                <a16:creationId xmlns:a16="http://schemas.microsoft.com/office/drawing/2014/main" id="{615CD959-2145-CF38-3C38-9AFB6D79F9AC}"/>
              </a:ext>
            </a:extLst>
          </p:cNvPr>
          <p:cNvCxnSpPr>
            <a:cxnSpLocks/>
            <a:stCxn id="35" idx="2"/>
            <a:endCxn id="13" idx="0"/>
          </p:cNvCxnSpPr>
          <p:nvPr/>
        </p:nvCxnSpPr>
        <p:spPr>
          <a:xfrm rot="5400000" flipH="1">
            <a:off x="3751987" y="122778"/>
            <a:ext cx="274223" cy="4413802"/>
          </a:xfrm>
          <a:prstGeom prst="curvedConnector5">
            <a:avLst>
              <a:gd name="adj1" fmla="val -83363"/>
              <a:gd name="adj2" fmla="val 42507"/>
              <a:gd name="adj3" fmla="val 18336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592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a:off x="323191" y="-2801997"/>
            <a:ext cx="504022" cy="1104159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6102420" y="2970812"/>
            <a:ext cx="2313648" cy="53438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4087787" y="2149985"/>
            <a:ext cx="1417373" cy="4919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6741077"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5246682" y="1891011"/>
            <a:ext cx="1698635" cy="575779"/>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2670203" y="2167097"/>
            <a:ext cx="1423798" cy="48923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1415778" y="-432594"/>
            <a:ext cx="619257" cy="45459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786092" y="-1787660"/>
            <a:ext cx="634504" cy="72712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713936" y="286360"/>
            <a:ext cx="636369" cy="312510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16200000" flipH="1">
            <a:off x="3451259" y="-753731"/>
            <a:ext cx="360283" cy="49292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15D22E8B-CCED-DAEA-B4FB-AD8D03862D34}"/>
              </a:ext>
            </a:extLst>
          </p:cNvPr>
          <p:cNvSpPr/>
          <p:nvPr/>
        </p:nvSpPr>
        <p:spPr>
          <a:xfrm>
            <a:off x="-6104586" y="4364227"/>
            <a:ext cx="2023388" cy="61493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i="1" dirty="0">
                <a:solidFill>
                  <a:schemeClr val="bg1">
                    <a:lumMod val="65000"/>
                  </a:schemeClr>
                </a:solidFill>
              </a:rPr>
              <a:t>Why do we use 4x4 matrix for translation? </a:t>
            </a:r>
          </a:p>
        </p:txBody>
      </p:sp>
      <p:cxnSp>
        <p:nvCxnSpPr>
          <p:cNvPr id="236" name="Connector: Curved 235">
            <a:extLst>
              <a:ext uri="{FF2B5EF4-FFF2-40B4-BE49-F238E27FC236}">
                <a16:creationId xmlns:a16="http://schemas.microsoft.com/office/drawing/2014/main" id="{13C98012-6306-6F32-2428-B047679B00A6}"/>
              </a:ext>
            </a:extLst>
          </p:cNvPr>
          <p:cNvCxnSpPr>
            <a:cxnSpLocks/>
            <a:stCxn id="35" idx="2"/>
            <a:endCxn id="235" idx="0"/>
          </p:cNvCxnSpPr>
          <p:nvPr/>
        </p:nvCxnSpPr>
        <p:spPr>
          <a:xfrm rot="5400000">
            <a:off x="-447164" y="-2178938"/>
            <a:ext cx="1897437" cy="11188892"/>
          </a:xfrm>
          <a:prstGeom prst="curvedConnector3">
            <a:avLst>
              <a:gd name="adj1" fmla="val 11347"/>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screenshot of a computer&#10;&#10;Description automatically generated">
            <a:extLst>
              <a:ext uri="{FF2B5EF4-FFF2-40B4-BE49-F238E27FC236}">
                <a16:creationId xmlns:a16="http://schemas.microsoft.com/office/drawing/2014/main" id="{8E630AFF-AA2B-4EF1-BC25-ACE6C72271A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757" t="7644" r="44042" b="7785"/>
          <a:stretch/>
        </p:blipFill>
        <p:spPr>
          <a:xfrm>
            <a:off x="-3623510" y="4135279"/>
            <a:ext cx="1154670" cy="1072834"/>
          </a:xfrm>
          <a:prstGeom prst="rect">
            <a:avLst/>
          </a:prstGeom>
        </p:spPr>
      </p:pic>
      <p:cxnSp>
        <p:nvCxnSpPr>
          <p:cNvPr id="54" name="Connector: Curved 53">
            <a:extLst>
              <a:ext uri="{FF2B5EF4-FFF2-40B4-BE49-F238E27FC236}">
                <a16:creationId xmlns:a16="http://schemas.microsoft.com/office/drawing/2014/main" id="{D2E0B1DD-48D3-72EC-F8A9-51D816C83830}"/>
              </a:ext>
            </a:extLst>
          </p:cNvPr>
          <p:cNvCxnSpPr>
            <a:cxnSpLocks/>
            <a:stCxn id="235" idx="3"/>
            <a:endCxn id="30" idx="1"/>
          </p:cNvCxnSpPr>
          <p:nvPr/>
        </p:nvCxnSpPr>
        <p:spPr>
          <a:xfrm>
            <a:off x="-4081198" y="4671695"/>
            <a:ext cx="457688" cy="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9FF10C7-6D23-AD7F-D804-0F07950D293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8930" t="10417" r="18353" b="11301"/>
          <a:stretch/>
        </p:blipFill>
        <p:spPr>
          <a:xfrm>
            <a:off x="175871" y="2167097"/>
            <a:ext cx="1322914" cy="928798"/>
          </a:xfrm>
          <a:prstGeom prst="rect">
            <a:avLst/>
          </a:prstGeom>
        </p:spPr>
      </p:pic>
      <p:cxnSp>
        <p:nvCxnSpPr>
          <p:cNvPr id="15" name="Connector: Curved 14">
            <a:extLst>
              <a:ext uri="{FF2B5EF4-FFF2-40B4-BE49-F238E27FC236}">
                <a16:creationId xmlns:a16="http://schemas.microsoft.com/office/drawing/2014/main" id="{615CD959-2145-CF38-3C38-9AFB6D79F9AC}"/>
              </a:ext>
            </a:extLst>
          </p:cNvPr>
          <p:cNvCxnSpPr>
            <a:cxnSpLocks/>
            <a:stCxn id="35" idx="2"/>
            <a:endCxn id="13" idx="0"/>
          </p:cNvCxnSpPr>
          <p:nvPr/>
        </p:nvCxnSpPr>
        <p:spPr>
          <a:xfrm rot="5400000" flipH="1">
            <a:off x="3316817" y="-312392"/>
            <a:ext cx="299693" cy="5258672"/>
          </a:xfrm>
          <a:prstGeom prst="curvedConnector5">
            <a:avLst>
              <a:gd name="adj1" fmla="val -76278"/>
              <a:gd name="adj2" fmla="val 51786"/>
              <a:gd name="adj3" fmla="val 17627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47185CE4-3790-8A57-C728-1802F428D75B}"/>
              </a:ext>
            </a:extLst>
          </p:cNvPr>
          <p:cNvPicPr>
            <a:picLocks noChangeAspect="1"/>
          </p:cNvPicPr>
          <p:nvPr/>
        </p:nvPicPr>
        <p:blipFill rotWithShape="1">
          <a:blip r:embed="rId7">
            <a:extLst>
              <a:ext uri="{28A0092B-C50C-407E-A947-70E740481C1C}">
                <a14:useLocalDpi xmlns:a14="http://schemas.microsoft.com/office/drawing/2010/main" val="0"/>
              </a:ext>
            </a:extLst>
          </a:blip>
          <a:srcRect l="9673" t="29978" r="36640" b="3015"/>
          <a:stretch/>
        </p:blipFill>
        <p:spPr>
          <a:xfrm>
            <a:off x="1988339" y="2656330"/>
            <a:ext cx="3021546" cy="2121380"/>
          </a:xfrm>
          <a:prstGeom prst="rect">
            <a:avLst/>
          </a:prstGeom>
        </p:spPr>
      </p:pic>
      <p:cxnSp>
        <p:nvCxnSpPr>
          <p:cNvPr id="39" name="Connector: Curved 38">
            <a:extLst>
              <a:ext uri="{FF2B5EF4-FFF2-40B4-BE49-F238E27FC236}">
                <a16:creationId xmlns:a16="http://schemas.microsoft.com/office/drawing/2014/main" id="{FD1C6645-206E-1AD6-379E-E3DB1B7333F4}"/>
              </a:ext>
            </a:extLst>
          </p:cNvPr>
          <p:cNvCxnSpPr>
            <a:cxnSpLocks/>
            <a:stCxn id="13" idx="3"/>
            <a:endCxn id="29" idx="1"/>
          </p:cNvCxnSpPr>
          <p:nvPr/>
        </p:nvCxnSpPr>
        <p:spPr>
          <a:xfrm>
            <a:off x="1498785" y="2631496"/>
            <a:ext cx="489554" cy="108552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57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ppt_x"/>
                                          </p:val>
                                        </p:tav>
                                        <p:tav tm="100000">
                                          <p:val>
                                            <p:strVal val="#ppt_x"/>
                                          </p:val>
                                        </p:tav>
                                      </p:tavLst>
                                    </p:anim>
                                    <p:anim calcmode="lin" valueType="num">
                                      <p:cBhvr additive="base">
                                        <p:cTn id="8" dur="75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up)">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a:off x="323191" y="-2801997"/>
            <a:ext cx="504022" cy="1104159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6102420" y="2970812"/>
            <a:ext cx="2313648" cy="53438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4087787" y="2149985"/>
            <a:ext cx="1417373" cy="4919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6741077"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5246682" y="1891011"/>
            <a:ext cx="1698635" cy="575779"/>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2670203" y="2167097"/>
            <a:ext cx="1423798" cy="48923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1415778" y="-432594"/>
            <a:ext cx="619257" cy="45459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786092" y="-1787660"/>
            <a:ext cx="634504" cy="72712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713936" y="286360"/>
            <a:ext cx="636369" cy="312510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16200000" flipH="1">
            <a:off x="3451259" y="-753731"/>
            <a:ext cx="360283" cy="49292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15D22E8B-CCED-DAEA-B4FB-AD8D03862D34}"/>
              </a:ext>
            </a:extLst>
          </p:cNvPr>
          <p:cNvSpPr/>
          <p:nvPr/>
        </p:nvSpPr>
        <p:spPr>
          <a:xfrm>
            <a:off x="-6104586" y="4364227"/>
            <a:ext cx="2023388" cy="61493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i="1" dirty="0">
                <a:solidFill>
                  <a:schemeClr val="bg1">
                    <a:lumMod val="65000"/>
                  </a:schemeClr>
                </a:solidFill>
              </a:rPr>
              <a:t>Why do we use 4x4 matrix for translation? </a:t>
            </a:r>
          </a:p>
        </p:txBody>
      </p:sp>
      <p:cxnSp>
        <p:nvCxnSpPr>
          <p:cNvPr id="236" name="Connector: Curved 235">
            <a:extLst>
              <a:ext uri="{FF2B5EF4-FFF2-40B4-BE49-F238E27FC236}">
                <a16:creationId xmlns:a16="http://schemas.microsoft.com/office/drawing/2014/main" id="{13C98012-6306-6F32-2428-B047679B00A6}"/>
              </a:ext>
            </a:extLst>
          </p:cNvPr>
          <p:cNvCxnSpPr>
            <a:cxnSpLocks/>
            <a:stCxn id="35" idx="2"/>
            <a:endCxn id="235" idx="0"/>
          </p:cNvCxnSpPr>
          <p:nvPr/>
        </p:nvCxnSpPr>
        <p:spPr>
          <a:xfrm rot="5400000">
            <a:off x="-447164" y="-2178938"/>
            <a:ext cx="1897437" cy="11188892"/>
          </a:xfrm>
          <a:prstGeom prst="curvedConnector3">
            <a:avLst>
              <a:gd name="adj1" fmla="val 11347"/>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screenshot of a computer&#10;&#10;Description automatically generated">
            <a:extLst>
              <a:ext uri="{FF2B5EF4-FFF2-40B4-BE49-F238E27FC236}">
                <a16:creationId xmlns:a16="http://schemas.microsoft.com/office/drawing/2014/main" id="{8E630AFF-AA2B-4EF1-BC25-ACE6C72271A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757" t="7644" r="44042" b="7785"/>
          <a:stretch/>
        </p:blipFill>
        <p:spPr>
          <a:xfrm>
            <a:off x="-3623510" y="4135279"/>
            <a:ext cx="1154670" cy="1072834"/>
          </a:xfrm>
          <a:prstGeom prst="rect">
            <a:avLst/>
          </a:prstGeom>
        </p:spPr>
      </p:pic>
      <p:cxnSp>
        <p:nvCxnSpPr>
          <p:cNvPr id="54" name="Connector: Curved 53">
            <a:extLst>
              <a:ext uri="{FF2B5EF4-FFF2-40B4-BE49-F238E27FC236}">
                <a16:creationId xmlns:a16="http://schemas.microsoft.com/office/drawing/2014/main" id="{D2E0B1DD-48D3-72EC-F8A9-51D816C83830}"/>
              </a:ext>
            </a:extLst>
          </p:cNvPr>
          <p:cNvCxnSpPr>
            <a:cxnSpLocks/>
            <a:stCxn id="235" idx="3"/>
            <a:endCxn id="30" idx="1"/>
          </p:cNvCxnSpPr>
          <p:nvPr/>
        </p:nvCxnSpPr>
        <p:spPr>
          <a:xfrm>
            <a:off x="-4081198" y="4671695"/>
            <a:ext cx="457688" cy="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9FF10C7-6D23-AD7F-D804-0F07950D2938}"/>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18930" t="10417" r="18353" b="11301"/>
          <a:stretch/>
        </p:blipFill>
        <p:spPr>
          <a:xfrm>
            <a:off x="175871" y="2167097"/>
            <a:ext cx="1322914" cy="928798"/>
          </a:xfrm>
          <a:prstGeom prst="rect">
            <a:avLst/>
          </a:prstGeom>
        </p:spPr>
      </p:pic>
      <p:cxnSp>
        <p:nvCxnSpPr>
          <p:cNvPr id="15" name="Connector: Curved 14">
            <a:extLst>
              <a:ext uri="{FF2B5EF4-FFF2-40B4-BE49-F238E27FC236}">
                <a16:creationId xmlns:a16="http://schemas.microsoft.com/office/drawing/2014/main" id="{615CD959-2145-CF38-3C38-9AFB6D79F9AC}"/>
              </a:ext>
            </a:extLst>
          </p:cNvPr>
          <p:cNvCxnSpPr>
            <a:cxnSpLocks/>
            <a:stCxn id="35" idx="2"/>
            <a:endCxn id="13" idx="0"/>
          </p:cNvCxnSpPr>
          <p:nvPr/>
        </p:nvCxnSpPr>
        <p:spPr>
          <a:xfrm rot="5400000" flipH="1">
            <a:off x="3316817" y="-312392"/>
            <a:ext cx="299693" cy="5258672"/>
          </a:xfrm>
          <a:prstGeom prst="curvedConnector5">
            <a:avLst>
              <a:gd name="adj1" fmla="val -76278"/>
              <a:gd name="adj2" fmla="val 51786"/>
              <a:gd name="adj3" fmla="val 17627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47185CE4-3790-8A57-C728-1802F428D75B}"/>
              </a:ext>
            </a:extLst>
          </p:cNvPr>
          <p:cNvPicPr>
            <a:picLocks noChangeAspect="1"/>
          </p:cNvPicPr>
          <p:nvPr/>
        </p:nvPicPr>
        <p:blipFill rotWithShape="1">
          <a:blip r:embed="rId6">
            <a:grayscl/>
            <a:extLst>
              <a:ext uri="{28A0092B-C50C-407E-A947-70E740481C1C}">
                <a14:useLocalDpi xmlns:a14="http://schemas.microsoft.com/office/drawing/2010/main" val="0"/>
              </a:ext>
            </a:extLst>
          </a:blip>
          <a:srcRect l="9673" t="29978" r="36640" b="3015"/>
          <a:stretch/>
        </p:blipFill>
        <p:spPr>
          <a:xfrm>
            <a:off x="1982318" y="2647075"/>
            <a:ext cx="1322914" cy="928797"/>
          </a:xfrm>
          <a:prstGeom prst="rect">
            <a:avLst/>
          </a:prstGeom>
        </p:spPr>
      </p:pic>
      <p:pic>
        <p:nvPicPr>
          <p:cNvPr id="31" name="Picture 30">
            <a:extLst>
              <a:ext uri="{FF2B5EF4-FFF2-40B4-BE49-F238E27FC236}">
                <a16:creationId xmlns:a16="http://schemas.microsoft.com/office/drawing/2014/main" id="{16BE7DEC-041D-F497-C92C-07C5AE1CC443}"/>
              </a:ext>
            </a:extLst>
          </p:cNvPr>
          <p:cNvPicPr>
            <a:picLocks noChangeAspect="1"/>
          </p:cNvPicPr>
          <p:nvPr/>
        </p:nvPicPr>
        <p:blipFill rotWithShape="1">
          <a:blip r:embed="rId7">
            <a:extLst>
              <a:ext uri="{28A0092B-C50C-407E-A947-70E740481C1C}">
                <a14:useLocalDpi xmlns:a14="http://schemas.microsoft.com/office/drawing/2010/main" val="0"/>
              </a:ext>
            </a:extLst>
          </a:blip>
          <a:srcRect l="9975" t="28500" r="35290" b="3181"/>
          <a:stretch/>
        </p:blipFill>
        <p:spPr>
          <a:xfrm>
            <a:off x="3788765" y="3111473"/>
            <a:ext cx="3021546" cy="2121380"/>
          </a:xfrm>
          <a:prstGeom prst="rect">
            <a:avLst/>
          </a:prstGeom>
        </p:spPr>
      </p:pic>
      <p:cxnSp>
        <p:nvCxnSpPr>
          <p:cNvPr id="39" name="Connector: Curved 38">
            <a:extLst>
              <a:ext uri="{FF2B5EF4-FFF2-40B4-BE49-F238E27FC236}">
                <a16:creationId xmlns:a16="http://schemas.microsoft.com/office/drawing/2014/main" id="{FD1C6645-206E-1AD6-379E-E3DB1B7333F4}"/>
              </a:ext>
            </a:extLst>
          </p:cNvPr>
          <p:cNvCxnSpPr>
            <a:cxnSpLocks/>
            <a:stCxn id="13" idx="3"/>
            <a:endCxn id="29" idx="1"/>
          </p:cNvCxnSpPr>
          <p:nvPr/>
        </p:nvCxnSpPr>
        <p:spPr>
          <a:xfrm>
            <a:off x="1498785" y="2631496"/>
            <a:ext cx="483533" cy="47997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91A1B273-ECBA-2C62-45D4-682237B78E8E}"/>
              </a:ext>
            </a:extLst>
          </p:cNvPr>
          <p:cNvCxnSpPr>
            <a:cxnSpLocks/>
            <a:stCxn id="29" idx="3"/>
            <a:endCxn id="31" idx="1"/>
          </p:cNvCxnSpPr>
          <p:nvPr/>
        </p:nvCxnSpPr>
        <p:spPr>
          <a:xfrm>
            <a:off x="3305232" y="3111474"/>
            <a:ext cx="483533" cy="1060689"/>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431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ppt_x"/>
                                          </p:val>
                                        </p:tav>
                                        <p:tav tm="100000">
                                          <p:val>
                                            <p:strVal val="#ppt_x"/>
                                          </p:val>
                                        </p:tav>
                                      </p:tavLst>
                                    </p:anim>
                                    <p:anim calcmode="lin" valueType="num">
                                      <p:cBhvr additive="base">
                                        <p:cTn id="8" dur="750" fill="hold"/>
                                        <p:tgtEl>
                                          <p:spTgt spid="31"/>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a:off x="323191" y="-2801997"/>
            <a:ext cx="504022" cy="1104159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6102420" y="2970812"/>
            <a:ext cx="2313648" cy="53438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4087787" y="2149985"/>
            <a:ext cx="1417373" cy="4919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6741077"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5246682" y="1891011"/>
            <a:ext cx="1698635" cy="575779"/>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2670203" y="2167097"/>
            <a:ext cx="1423798" cy="48923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1415778" y="-432594"/>
            <a:ext cx="619257" cy="45459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786092" y="-1787660"/>
            <a:ext cx="634504" cy="72712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713936" y="286360"/>
            <a:ext cx="636369" cy="312510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16200000" flipH="1">
            <a:off x="3451259" y="-753731"/>
            <a:ext cx="360283" cy="49292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15D22E8B-CCED-DAEA-B4FB-AD8D03862D34}"/>
              </a:ext>
            </a:extLst>
          </p:cNvPr>
          <p:cNvSpPr/>
          <p:nvPr/>
        </p:nvSpPr>
        <p:spPr>
          <a:xfrm>
            <a:off x="-6104586" y="4364227"/>
            <a:ext cx="2023388" cy="61493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i="1" dirty="0">
                <a:solidFill>
                  <a:schemeClr val="bg1">
                    <a:lumMod val="65000"/>
                  </a:schemeClr>
                </a:solidFill>
              </a:rPr>
              <a:t>Why do we use 4x4 matrix for translation? </a:t>
            </a:r>
          </a:p>
        </p:txBody>
      </p:sp>
      <p:cxnSp>
        <p:nvCxnSpPr>
          <p:cNvPr id="236" name="Connector: Curved 235">
            <a:extLst>
              <a:ext uri="{FF2B5EF4-FFF2-40B4-BE49-F238E27FC236}">
                <a16:creationId xmlns:a16="http://schemas.microsoft.com/office/drawing/2014/main" id="{13C98012-6306-6F32-2428-B047679B00A6}"/>
              </a:ext>
            </a:extLst>
          </p:cNvPr>
          <p:cNvCxnSpPr>
            <a:cxnSpLocks/>
            <a:stCxn id="35" idx="2"/>
            <a:endCxn id="235" idx="0"/>
          </p:cNvCxnSpPr>
          <p:nvPr/>
        </p:nvCxnSpPr>
        <p:spPr>
          <a:xfrm rot="5400000">
            <a:off x="-447164" y="-2178938"/>
            <a:ext cx="1897437" cy="11188892"/>
          </a:xfrm>
          <a:prstGeom prst="curvedConnector3">
            <a:avLst>
              <a:gd name="adj1" fmla="val 11347"/>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screenshot of a computer&#10;&#10;Description automatically generated">
            <a:extLst>
              <a:ext uri="{FF2B5EF4-FFF2-40B4-BE49-F238E27FC236}">
                <a16:creationId xmlns:a16="http://schemas.microsoft.com/office/drawing/2014/main" id="{8E630AFF-AA2B-4EF1-BC25-ACE6C72271A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757" t="7644" r="44042" b="7785"/>
          <a:stretch/>
        </p:blipFill>
        <p:spPr>
          <a:xfrm>
            <a:off x="-3623510" y="4135279"/>
            <a:ext cx="1154670" cy="1072834"/>
          </a:xfrm>
          <a:prstGeom prst="rect">
            <a:avLst/>
          </a:prstGeom>
        </p:spPr>
      </p:pic>
      <p:cxnSp>
        <p:nvCxnSpPr>
          <p:cNvPr id="54" name="Connector: Curved 53">
            <a:extLst>
              <a:ext uri="{FF2B5EF4-FFF2-40B4-BE49-F238E27FC236}">
                <a16:creationId xmlns:a16="http://schemas.microsoft.com/office/drawing/2014/main" id="{D2E0B1DD-48D3-72EC-F8A9-51D816C83830}"/>
              </a:ext>
            </a:extLst>
          </p:cNvPr>
          <p:cNvCxnSpPr>
            <a:cxnSpLocks/>
            <a:stCxn id="235" idx="3"/>
            <a:endCxn id="30" idx="1"/>
          </p:cNvCxnSpPr>
          <p:nvPr/>
        </p:nvCxnSpPr>
        <p:spPr>
          <a:xfrm>
            <a:off x="-4081198" y="4671695"/>
            <a:ext cx="457688" cy="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9FF10C7-6D23-AD7F-D804-0F07950D2938}"/>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18930" t="10417" r="18353" b="11301"/>
          <a:stretch/>
        </p:blipFill>
        <p:spPr>
          <a:xfrm>
            <a:off x="175871" y="2167097"/>
            <a:ext cx="1322914" cy="928798"/>
          </a:xfrm>
          <a:prstGeom prst="rect">
            <a:avLst/>
          </a:prstGeom>
        </p:spPr>
      </p:pic>
      <p:cxnSp>
        <p:nvCxnSpPr>
          <p:cNvPr id="15" name="Connector: Curved 14">
            <a:extLst>
              <a:ext uri="{FF2B5EF4-FFF2-40B4-BE49-F238E27FC236}">
                <a16:creationId xmlns:a16="http://schemas.microsoft.com/office/drawing/2014/main" id="{615CD959-2145-CF38-3C38-9AFB6D79F9AC}"/>
              </a:ext>
            </a:extLst>
          </p:cNvPr>
          <p:cNvCxnSpPr>
            <a:cxnSpLocks/>
            <a:stCxn id="35" idx="2"/>
            <a:endCxn id="13" idx="0"/>
          </p:cNvCxnSpPr>
          <p:nvPr/>
        </p:nvCxnSpPr>
        <p:spPr>
          <a:xfrm rot="5400000" flipH="1">
            <a:off x="3316817" y="-312392"/>
            <a:ext cx="299693" cy="5258672"/>
          </a:xfrm>
          <a:prstGeom prst="curvedConnector5">
            <a:avLst>
              <a:gd name="adj1" fmla="val -76278"/>
              <a:gd name="adj2" fmla="val 51786"/>
              <a:gd name="adj3" fmla="val 17627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47185CE4-3790-8A57-C728-1802F428D75B}"/>
              </a:ext>
            </a:extLst>
          </p:cNvPr>
          <p:cNvPicPr>
            <a:picLocks noChangeAspect="1"/>
          </p:cNvPicPr>
          <p:nvPr/>
        </p:nvPicPr>
        <p:blipFill rotWithShape="1">
          <a:blip r:embed="rId6">
            <a:grayscl/>
            <a:extLst>
              <a:ext uri="{28A0092B-C50C-407E-A947-70E740481C1C}">
                <a14:useLocalDpi xmlns:a14="http://schemas.microsoft.com/office/drawing/2010/main" val="0"/>
              </a:ext>
            </a:extLst>
          </a:blip>
          <a:srcRect l="9673" t="29978" r="36640" b="3015"/>
          <a:stretch/>
        </p:blipFill>
        <p:spPr>
          <a:xfrm>
            <a:off x="1982318" y="2647075"/>
            <a:ext cx="1322914" cy="928797"/>
          </a:xfrm>
          <a:prstGeom prst="rect">
            <a:avLst/>
          </a:prstGeom>
        </p:spPr>
      </p:pic>
      <p:pic>
        <p:nvPicPr>
          <p:cNvPr id="31" name="Picture 30">
            <a:extLst>
              <a:ext uri="{FF2B5EF4-FFF2-40B4-BE49-F238E27FC236}">
                <a16:creationId xmlns:a16="http://schemas.microsoft.com/office/drawing/2014/main" id="{16BE7DEC-041D-F497-C92C-07C5AE1CC443}"/>
              </a:ext>
            </a:extLst>
          </p:cNvPr>
          <p:cNvPicPr>
            <a:picLocks noChangeAspect="1"/>
          </p:cNvPicPr>
          <p:nvPr/>
        </p:nvPicPr>
        <p:blipFill rotWithShape="1">
          <a:blip r:embed="rId7">
            <a:grayscl/>
            <a:extLst>
              <a:ext uri="{28A0092B-C50C-407E-A947-70E740481C1C}">
                <a14:useLocalDpi xmlns:a14="http://schemas.microsoft.com/office/drawing/2010/main" val="0"/>
              </a:ext>
            </a:extLst>
          </a:blip>
          <a:srcRect l="9975" t="28500" r="35290" b="3181"/>
          <a:stretch/>
        </p:blipFill>
        <p:spPr>
          <a:xfrm>
            <a:off x="3788765" y="3111473"/>
            <a:ext cx="1322914" cy="928797"/>
          </a:xfrm>
          <a:prstGeom prst="rect">
            <a:avLst/>
          </a:prstGeom>
        </p:spPr>
      </p:pic>
      <p:cxnSp>
        <p:nvCxnSpPr>
          <p:cNvPr id="39" name="Connector: Curved 38">
            <a:extLst>
              <a:ext uri="{FF2B5EF4-FFF2-40B4-BE49-F238E27FC236}">
                <a16:creationId xmlns:a16="http://schemas.microsoft.com/office/drawing/2014/main" id="{FD1C6645-206E-1AD6-379E-E3DB1B7333F4}"/>
              </a:ext>
            </a:extLst>
          </p:cNvPr>
          <p:cNvCxnSpPr>
            <a:cxnSpLocks/>
            <a:stCxn id="13" idx="3"/>
            <a:endCxn id="29" idx="1"/>
          </p:cNvCxnSpPr>
          <p:nvPr/>
        </p:nvCxnSpPr>
        <p:spPr>
          <a:xfrm>
            <a:off x="1498785" y="2631496"/>
            <a:ext cx="483533" cy="47997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91A1B273-ECBA-2C62-45D4-682237B78E8E}"/>
              </a:ext>
            </a:extLst>
          </p:cNvPr>
          <p:cNvCxnSpPr>
            <a:cxnSpLocks/>
            <a:stCxn id="29" idx="3"/>
            <a:endCxn id="31" idx="1"/>
          </p:cNvCxnSpPr>
          <p:nvPr/>
        </p:nvCxnSpPr>
        <p:spPr>
          <a:xfrm>
            <a:off x="3305232" y="3111474"/>
            <a:ext cx="483533" cy="46439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67139C3-C435-62AF-5E69-7553891090E5}"/>
              </a:ext>
            </a:extLst>
          </p:cNvPr>
          <p:cNvPicPr>
            <a:picLocks noChangeAspect="1"/>
          </p:cNvPicPr>
          <p:nvPr/>
        </p:nvPicPr>
        <p:blipFill rotWithShape="1">
          <a:blip r:embed="rId8">
            <a:extLst>
              <a:ext uri="{28A0092B-C50C-407E-A947-70E740481C1C}">
                <a14:useLocalDpi xmlns:a14="http://schemas.microsoft.com/office/drawing/2010/main" val="0"/>
              </a:ext>
            </a:extLst>
          </a:blip>
          <a:srcRect l="9811" t="29726" r="36400" b="3136"/>
          <a:stretch/>
        </p:blipFill>
        <p:spPr>
          <a:xfrm>
            <a:off x="5595212" y="3570730"/>
            <a:ext cx="3021546" cy="2121380"/>
          </a:xfrm>
          <a:prstGeom prst="rect">
            <a:avLst/>
          </a:prstGeom>
        </p:spPr>
      </p:pic>
      <p:cxnSp>
        <p:nvCxnSpPr>
          <p:cNvPr id="6" name="Connector: Curved 5">
            <a:extLst>
              <a:ext uri="{FF2B5EF4-FFF2-40B4-BE49-F238E27FC236}">
                <a16:creationId xmlns:a16="http://schemas.microsoft.com/office/drawing/2014/main" id="{F97A55B1-592D-038D-6210-46DF31163696}"/>
              </a:ext>
            </a:extLst>
          </p:cNvPr>
          <p:cNvCxnSpPr>
            <a:cxnSpLocks/>
            <a:stCxn id="31" idx="3"/>
            <a:endCxn id="5" idx="1"/>
          </p:cNvCxnSpPr>
          <p:nvPr/>
        </p:nvCxnSpPr>
        <p:spPr>
          <a:xfrm>
            <a:off x="5111679" y="3575872"/>
            <a:ext cx="483533" cy="1055548"/>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738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68C058-CBE3-5D33-70ED-E04DAF800F7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4845632" y="7549407"/>
            <a:ext cx="2503389" cy="1251694"/>
          </a:xfrm>
          <a:prstGeom prst="rect">
            <a:avLst/>
          </a:prstGeom>
        </p:spPr>
      </p:pic>
      <p:cxnSp>
        <p:nvCxnSpPr>
          <p:cNvPr id="12" name="Connector: Curved 11">
            <a:extLst>
              <a:ext uri="{FF2B5EF4-FFF2-40B4-BE49-F238E27FC236}">
                <a16:creationId xmlns:a16="http://schemas.microsoft.com/office/drawing/2014/main" id="{BD88FE89-72B5-8E44-1D67-82D1F2246FE4}"/>
              </a:ext>
            </a:extLst>
          </p:cNvPr>
          <p:cNvCxnSpPr>
            <a:cxnSpLocks/>
            <a:stCxn id="18" idx="2"/>
            <a:endCxn id="32" idx="0"/>
          </p:cNvCxnSpPr>
          <p:nvPr/>
        </p:nvCxnSpPr>
        <p:spPr>
          <a:xfrm rot="5400000">
            <a:off x="3470205" y="-1681361"/>
            <a:ext cx="169993" cy="5081599"/>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58" idx="0"/>
          </p:cNvCxnSpPr>
          <p:nvPr/>
        </p:nvCxnSpPr>
        <p:spPr>
          <a:xfrm rot="16200000" flipH="1">
            <a:off x="9094298" y="-2223857"/>
            <a:ext cx="923728" cy="692032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cxnSp>
        <p:nvCxnSpPr>
          <p:cNvPr id="57" name="Connector: Curved 56">
            <a:extLst>
              <a:ext uri="{FF2B5EF4-FFF2-40B4-BE49-F238E27FC236}">
                <a16:creationId xmlns:a16="http://schemas.microsoft.com/office/drawing/2014/main" id="{CA4B24EE-0F3C-EE4F-6EAE-7132CB5BC197}"/>
              </a:ext>
            </a:extLst>
          </p:cNvPr>
          <p:cNvCxnSpPr>
            <a:cxnSpLocks/>
            <a:stCxn id="31" idx="2"/>
            <a:endCxn id="37" idx="0"/>
          </p:cNvCxnSpPr>
          <p:nvPr/>
        </p:nvCxnSpPr>
        <p:spPr>
          <a:xfrm rot="5400000">
            <a:off x="603309" y="-1105457"/>
            <a:ext cx="1857466" cy="912791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68291F5-403D-DD1F-E79B-2B796A2E2D76}"/>
              </a:ext>
            </a:extLst>
          </p:cNvPr>
          <p:cNvSpPr/>
          <p:nvPr/>
        </p:nvSpPr>
        <p:spPr>
          <a:xfrm>
            <a:off x="4966995" y="1529640"/>
            <a:ext cx="2258005" cy="1000126"/>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Is Video Game?</a:t>
            </a:r>
          </a:p>
        </p:txBody>
      </p:sp>
      <p:sp>
        <p:nvSpPr>
          <p:cNvPr id="32" name="Rectangle 31">
            <a:extLst>
              <a:ext uri="{FF2B5EF4-FFF2-40B4-BE49-F238E27FC236}">
                <a16:creationId xmlns:a16="http://schemas.microsoft.com/office/drawing/2014/main" id="{4DE12F31-4A3A-46DA-7DA7-E678735B7A66}"/>
              </a:ext>
            </a:extLst>
          </p:cNvPr>
          <p:cNvSpPr/>
          <p:nvPr/>
        </p:nvSpPr>
        <p:spPr>
          <a:xfrm>
            <a:off x="171426" y="944435"/>
            <a:ext cx="1685950" cy="585206"/>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Introduction</a:t>
            </a:r>
            <a:endParaRPr lang="en-US" sz="1600" b="1" dirty="0">
              <a:solidFill>
                <a:schemeClr val="bg1"/>
              </a:solidFill>
            </a:endParaRPr>
          </a:p>
        </p:txBody>
      </p:sp>
      <p:sp>
        <p:nvSpPr>
          <p:cNvPr id="33" name="Rectangle 32">
            <a:extLst>
              <a:ext uri="{FF2B5EF4-FFF2-40B4-BE49-F238E27FC236}">
                <a16:creationId xmlns:a16="http://schemas.microsoft.com/office/drawing/2014/main" id="{0BA00418-2281-2551-88E5-728FDB660223}"/>
              </a:ext>
            </a:extLst>
          </p:cNvPr>
          <p:cNvSpPr/>
          <p:nvPr/>
        </p:nvSpPr>
        <p:spPr>
          <a:xfrm>
            <a:off x="-2814927" y="2143126"/>
            <a:ext cx="1386177" cy="80962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Games vs Movies and Pictures</a:t>
            </a:r>
          </a:p>
        </p:txBody>
      </p:sp>
      <p:cxnSp>
        <p:nvCxnSpPr>
          <p:cNvPr id="34" name="Connector: Curved 33">
            <a:extLst>
              <a:ext uri="{FF2B5EF4-FFF2-40B4-BE49-F238E27FC236}">
                <a16:creationId xmlns:a16="http://schemas.microsoft.com/office/drawing/2014/main" id="{462D37FA-AAD7-CBFF-3354-D28F5D739185}"/>
              </a:ext>
            </a:extLst>
          </p:cNvPr>
          <p:cNvCxnSpPr>
            <a:cxnSpLocks/>
            <a:stCxn id="32" idx="2"/>
            <a:endCxn id="31" idx="0"/>
          </p:cNvCxnSpPr>
          <p:nvPr/>
        </p:nvCxnSpPr>
        <p:spPr>
          <a:xfrm rot="5400000" flipH="1" flipV="1">
            <a:off x="3555198" y="-1011158"/>
            <a:ext cx="1" cy="5081597"/>
          </a:xfrm>
          <a:prstGeom prst="curvedConnector5">
            <a:avLst>
              <a:gd name="adj1" fmla="val -22860000000"/>
              <a:gd name="adj2" fmla="val 47186"/>
              <a:gd name="adj3" fmla="val 228601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88D4B65-7EA9-3705-5F1F-2809613EEA78}"/>
              </a:ext>
            </a:extLst>
          </p:cNvPr>
          <p:cNvCxnSpPr>
            <a:cxnSpLocks/>
            <a:stCxn id="32" idx="2"/>
            <a:endCxn id="33" idx="0"/>
          </p:cNvCxnSpPr>
          <p:nvPr/>
        </p:nvCxnSpPr>
        <p:spPr>
          <a:xfrm rot="5400000">
            <a:off x="-860460" y="268264"/>
            <a:ext cx="613485" cy="3136239"/>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21F3F72-0767-3DA2-1C1C-5C9516625371}"/>
              </a:ext>
            </a:extLst>
          </p:cNvPr>
          <p:cNvSpPr/>
          <p:nvPr/>
        </p:nvSpPr>
        <p:spPr>
          <a:xfrm>
            <a:off x="-5242736" y="4387232"/>
            <a:ext cx="4421642" cy="1882252"/>
          </a:xfrm>
          <a:prstGeom prst="rect">
            <a:avLst/>
          </a:prstGeom>
          <a:grp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b="1" dirty="0">
                <a:solidFill>
                  <a:schemeClr val="bg1">
                    <a:lumMod val="65000"/>
                  </a:schemeClr>
                </a:solidFill>
              </a:rPr>
              <a:t>It is a computer program that contains a collection of visual and non-visual components to make an imagined world. Players can interact with these components to affect this world by using a controller. There are many types of video games, such as horror games, surviving games and RPG games.</a:t>
            </a:r>
          </a:p>
        </p:txBody>
      </p:sp>
      <p:sp>
        <p:nvSpPr>
          <p:cNvPr id="58" name="Rectangle 57">
            <a:extLst>
              <a:ext uri="{FF2B5EF4-FFF2-40B4-BE49-F238E27FC236}">
                <a16:creationId xmlns:a16="http://schemas.microsoft.com/office/drawing/2014/main" id="{94B08E66-92C2-E608-4F39-B8CCB6B83943}"/>
              </a:ext>
            </a:extLst>
          </p:cNvPr>
          <p:cNvSpPr/>
          <p:nvPr/>
        </p:nvSpPr>
        <p:spPr>
          <a:xfrm>
            <a:off x="12375376" y="1698170"/>
            <a:ext cx="1281897"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pic>
        <p:nvPicPr>
          <p:cNvPr id="84" name="Picture 83">
            <a:extLst>
              <a:ext uri="{FF2B5EF4-FFF2-40B4-BE49-F238E27FC236}">
                <a16:creationId xmlns:a16="http://schemas.microsoft.com/office/drawing/2014/main" id="{ADD67C75-76B3-D7BB-2620-09486A1AD4F5}"/>
              </a:ext>
            </a:extLst>
          </p:cNvPr>
          <p:cNvPicPr>
            <a:picLocks noChangeAspect="1"/>
          </p:cNvPicPr>
          <p:nvPr/>
        </p:nvPicPr>
        <p:blipFill rotWithShape="1">
          <a:blip r:embed="rId5">
            <a:extLst>
              <a:ext uri="{28A0092B-C50C-407E-A947-70E740481C1C}">
                <a14:useLocalDpi xmlns:a14="http://schemas.microsoft.com/office/drawing/2010/main" val="0"/>
              </a:ext>
            </a:extLst>
          </a:blip>
          <a:srcRect l="9407" r="15814"/>
          <a:stretch/>
        </p:blipFill>
        <p:spPr>
          <a:xfrm>
            <a:off x="1014400" y="3237146"/>
            <a:ext cx="3195650" cy="3205105"/>
          </a:xfrm>
          <a:prstGeom prst="rect">
            <a:avLst/>
          </a:prstGeom>
        </p:spPr>
      </p:pic>
      <p:pic>
        <p:nvPicPr>
          <p:cNvPr id="85" name="Picture 84">
            <a:extLst>
              <a:ext uri="{FF2B5EF4-FFF2-40B4-BE49-F238E27FC236}">
                <a16:creationId xmlns:a16="http://schemas.microsoft.com/office/drawing/2014/main" id="{C3406117-36A0-559D-7B65-E07156A00A48}"/>
              </a:ext>
            </a:extLst>
          </p:cNvPr>
          <p:cNvPicPr>
            <a:picLocks noChangeAspect="1"/>
          </p:cNvPicPr>
          <p:nvPr/>
        </p:nvPicPr>
        <p:blipFill rotWithShape="1">
          <a:blip r:embed="rId6">
            <a:extLst>
              <a:ext uri="{28A0092B-C50C-407E-A947-70E740481C1C}">
                <a14:useLocalDpi xmlns:a14="http://schemas.microsoft.com/office/drawing/2010/main" val="0"/>
              </a:ext>
            </a:extLst>
          </a:blip>
          <a:srcRect l="20951" r="22965"/>
          <a:stretch/>
        </p:blipFill>
        <p:spPr>
          <a:xfrm>
            <a:off x="7981952" y="3232237"/>
            <a:ext cx="3195650" cy="3205105"/>
          </a:xfrm>
          <a:prstGeom prst="rect">
            <a:avLst/>
          </a:prstGeom>
        </p:spPr>
      </p:pic>
      <p:cxnSp>
        <p:nvCxnSpPr>
          <p:cNvPr id="87" name="Connector: Curved 86">
            <a:extLst>
              <a:ext uri="{FF2B5EF4-FFF2-40B4-BE49-F238E27FC236}">
                <a16:creationId xmlns:a16="http://schemas.microsoft.com/office/drawing/2014/main" id="{5CCA6AEC-FAB8-D532-5AFD-04B627726B37}"/>
              </a:ext>
            </a:extLst>
          </p:cNvPr>
          <p:cNvCxnSpPr>
            <a:stCxn id="31" idx="2"/>
            <a:endCxn id="84" idx="0"/>
          </p:cNvCxnSpPr>
          <p:nvPr/>
        </p:nvCxnSpPr>
        <p:spPr>
          <a:xfrm rot="5400000">
            <a:off x="4000422" y="1141570"/>
            <a:ext cx="707380" cy="3483773"/>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335FB0A1-CE72-B6AC-7765-272F68DCCABB}"/>
              </a:ext>
            </a:extLst>
          </p:cNvPr>
          <p:cNvCxnSpPr>
            <a:stCxn id="31" idx="2"/>
            <a:endCxn id="85" idx="0"/>
          </p:cNvCxnSpPr>
          <p:nvPr/>
        </p:nvCxnSpPr>
        <p:spPr>
          <a:xfrm rot="16200000" flipH="1">
            <a:off x="7486652" y="1139111"/>
            <a:ext cx="702471" cy="3483779"/>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09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anim calcmode="lin" valueType="num">
                                      <p:cBhvr>
                                        <p:cTn id="8" dur="500" fill="hold"/>
                                        <p:tgtEl>
                                          <p:spTgt spid="84"/>
                                        </p:tgtEl>
                                        <p:attrNameLst>
                                          <p:attrName>ppt_x</p:attrName>
                                        </p:attrNameLst>
                                      </p:cBhvr>
                                      <p:tavLst>
                                        <p:tav tm="0">
                                          <p:val>
                                            <p:strVal val="#ppt_x"/>
                                          </p:val>
                                        </p:tav>
                                        <p:tav tm="100000">
                                          <p:val>
                                            <p:strVal val="#ppt_x"/>
                                          </p:val>
                                        </p:tav>
                                      </p:tavLst>
                                    </p:anim>
                                    <p:anim calcmode="lin" valueType="num">
                                      <p:cBhvr>
                                        <p:cTn id="9" dur="500" fill="hold"/>
                                        <p:tgtEl>
                                          <p:spTgt spid="8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5"/>
                                        </p:tgtEl>
                                        <p:attrNameLst>
                                          <p:attrName>style.visibility</p:attrName>
                                        </p:attrNameLst>
                                      </p:cBhvr>
                                      <p:to>
                                        <p:strVal val="visible"/>
                                      </p:to>
                                    </p:set>
                                    <p:anim calcmode="lin" valueType="num">
                                      <p:cBhvr additive="base">
                                        <p:cTn id="18" dur="500" fill="hold"/>
                                        <p:tgtEl>
                                          <p:spTgt spid="85"/>
                                        </p:tgtEl>
                                        <p:attrNameLst>
                                          <p:attrName>ppt_x</p:attrName>
                                        </p:attrNameLst>
                                      </p:cBhvr>
                                      <p:tavLst>
                                        <p:tav tm="0">
                                          <p:val>
                                            <p:strVal val="#ppt_x"/>
                                          </p:val>
                                        </p:tav>
                                        <p:tav tm="100000">
                                          <p:val>
                                            <p:strVal val="#ppt_x"/>
                                          </p:val>
                                        </p:tav>
                                      </p:tavLst>
                                    </p:anim>
                                    <p:anim calcmode="lin" valueType="num">
                                      <p:cBhvr additive="base">
                                        <p:cTn id="19" dur="500" fill="hold"/>
                                        <p:tgtEl>
                                          <p:spTgt spid="8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wipe(up)">
                                      <p:cBhvr>
                                        <p:cTn id="2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a:off x="323191" y="-2801997"/>
            <a:ext cx="504022" cy="1104159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6102420" y="2970812"/>
            <a:ext cx="2313648" cy="53438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209075" y="-3676435"/>
            <a:ext cx="436048" cy="9337802"/>
          </a:xfrm>
          <a:prstGeom prst="curvedConnector3">
            <a:avLst>
              <a:gd name="adj1" fmla="val 1286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877675" y="1210490"/>
            <a:ext cx="1271745" cy="52647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171425" y="929253"/>
            <a:ext cx="1990750" cy="601475"/>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660334" y="2183632"/>
            <a:ext cx="1281899"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flipH="1" flipV="1">
            <a:off x="-1441358" y="-871191"/>
            <a:ext cx="807714" cy="4408602"/>
          </a:xfrm>
          <a:prstGeom prst="curvedConnector5">
            <a:avLst>
              <a:gd name="adj1" fmla="val -28302"/>
              <a:gd name="adj2" fmla="val 45923"/>
              <a:gd name="adj3" fmla="val 12830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853925" y="1349090"/>
            <a:ext cx="446665" cy="122241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90312" y="1930391"/>
            <a:ext cx="441934" cy="5508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4087787" y="2149985"/>
            <a:ext cx="1417373" cy="4919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6741077"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5246682" y="1891011"/>
            <a:ext cx="1698635" cy="575779"/>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2670203" y="2167097"/>
            <a:ext cx="1423798" cy="48923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a:off x="-1415778" y="-432594"/>
            <a:ext cx="619257" cy="45459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a:off x="-2786092" y="-1787660"/>
            <a:ext cx="634504" cy="727128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5400000">
            <a:off x="-713936" y="286360"/>
            <a:ext cx="636369" cy="312510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16200000" flipH="1">
            <a:off x="3451259" y="-753731"/>
            <a:ext cx="360283" cy="49292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15D22E8B-CCED-DAEA-B4FB-AD8D03862D34}"/>
              </a:ext>
            </a:extLst>
          </p:cNvPr>
          <p:cNvSpPr/>
          <p:nvPr/>
        </p:nvSpPr>
        <p:spPr>
          <a:xfrm>
            <a:off x="-6104586" y="4364227"/>
            <a:ext cx="2023388" cy="61493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i="1" dirty="0">
                <a:solidFill>
                  <a:schemeClr val="bg1">
                    <a:lumMod val="65000"/>
                  </a:schemeClr>
                </a:solidFill>
              </a:rPr>
              <a:t>Why do we use 4x4 matrix for translation? </a:t>
            </a:r>
          </a:p>
        </p:txBody>
      </p:sp>
      <p:cxnSp>
        <p:nvCxnSpPr>
          <p:cNvPr id="236" name="Connector: Curved 235">
            <a:extLst>
              <a:ext uri="{FF2B5EF4-FFF2-40B4-BE49-F238E27FC236}">
                <a16:creationId xmlns:a16="http://schemas.microsoft.com/office/drawing/2014/main" id="{13C98012-6306-6F32-2428-B047679B00A6}"/>
              </a:ext>
            </a:extLst>
          </p:cNvPr>
          <p:cNvCxnSpPr>
            <a:cxnSpLocks/>
            <a:stCxn id="35" idx="2"/>
            <a:endCxn id="235" idx="0"/>
          </p:cNvCxnSpPr>
          <p:nvPr/>
        </p:nvCxnSpPr>
        <p:spPr>
          <a:xfrm rot="5400000">
            <a:off x="-447164" y="-2178938"/>
            <a:ext cx="1897437" cy="11188892"/>
          </a:xfrm>
          <a:prstGeom prst="curvedConnector3">
            <a:avLst>
              <a:gd name="adj1" fmla="val 11347"/>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screenshot of a computer&#10;&#10;Description automatically generated">
            <a:extLst>
              <a:ext uri="{FF2B5EF4-FFF2-40B4-BE49-F238E27FC236}">
                <a16:creationId xmlns:a16="http://schemas.microsoft.com/office/drawing/2014/main" id="{8E630AFF-AA2B-4EF1-BC25-ACE6C72271A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757" t="7644" r="44042" b="7785"/>
          <a:stretch/>
        </p:blipFill>
        <p:spPr>
          <a:xfrm>
            <a:off x="-3623510" y="4135279"/>
            <a:ext cx="1154670" cy="1072834"/>
          </a:xfrm>
          <a:prstGeom prst="rect">
            <a:avLst/>
          </a:prstGeom>
        </p:spPr>
      </p:pic>
      <p:cxnSp>
        <p:nvCxnSpPr>
          <p:cNvPr id="54" name="Connector: Curved 53">
            <a:extLst>
              <a:ext uri="{FF2B5EF4-FFF2-40B4-BE49-F238E27FC236}">
                <a16:creationId xmlns:a16="http://schemas.microsoft.com/office/drawing/2014/main" id="{D2E0B1DD-48D3-72EC-F8A9-51D816C83830}"/>
              </a:ext>
            </a:extLst>
          </p:cNvPr>
          <p:cNvCxnSpPr>
            <a:cxnSpLocks/>
            <a:stCxn id="235" idx="3"/>
            <a:endCxn id="30" idx="1"/>
          </p:cNvCxnSpPr>
          <p:nvPr/>
        </p:nvCxnSpPr>
        <p:spPr>
          <a:xfrm>
            <a:off x="-4081198" y="4671695"/>
            <a:ext cx="457688" cy="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9FF10C7-6D23-AD7F-D804-0F07950D2938}"/>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18930" t="10417" r="18353" b="11301"/>
          <a:stretch/>
        </p:blipFill>
        <p:spPr>
          <a:xfrm>
            <a:off x="175871" y="2167097"/>
            <a:ext cx="1322914" cy="928798"/>
          </a:xfrm>
          <a:prstGeom prst="rect">
            <a:avLst/>
          </a:prstGeom>
        </p:spPr>
      </p:pic>
      <p:cxnSp>
        <p:nvCxnSpPr>
          <p:cNvPr id="15" name="Connector: Curved 14">
            <a:extLst>
              <a:ext uri="{FF2B5EF4-FFF2-40B4-BE49-F238E27FC236}">
                <a16:creationId xmlns:a16="http://schemas.microsoft.com/office/drawing/2014/main" id="{615CD959-2145-CF38-3C38-9AFB6D79F9AC}"/>
              </a:ext>
            </a:extLst>
          </p:cNvPr>
          <p:cNvCxnSpPr>
            <a:cxnSpLocks/>
            <a:stCxn id="35" idx="2"/>
            <a:endCxn id="13" idx="0"/>
          </p:cNvCxnSpPr>
          <p:nvPr/>
        </p:nvCxnSpPr>
        <p:spPr>
          <a:xfrm rot="5400000" flipH="1">
            <a:off x="3316817" y="-312392"/>
            <a:ext cx="299693" cy="5258672"/>
          </a:xfrm>
          <a:prstGeom prst="curvedConnector5">
            <a:avLst>
              <a:gd name="adj1" fmla="val -76278"/>
              <a:gd name="adj2" fmla="val 51786"/>
              <a:gd name="adj3" fmla="val 17627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47185CE4-3790-8A57-C728-1802F428D75B}"/>
              </a:ext>
            </a:extLst>
          </p:cNvPr>
          <p:cNvPicPr>
            <a:picLocks noChangeAspect="1"/>
          </p:cNvPicPr>
          <p:nvPr/>
        </p:nvPicPr>
        <p:blipFill rotWithShape="1">
          <a:blip r:embed="rId6">
            <a:grayscl/>
            <a:extLst>
              <a:ext uri="{28A0092B-C50C-407E-A947-70E740481C1C}">
                <a14:useLocalDpi xmlns:a14="http://schemas.microsoft.com/office/drawing/2010/main" val="0"/>
              </a:ext>
            </a:extLst>
          </a:blip>
          <a:srcRect l="9673" t="29978" r="36640" b="3015"/>
          <a:stretch/>
        </p:blipFill>
        <p:spPr>
          <a:xfrm>
            <a:off x="1982318" y="2647075"/>
            <a:ext cx="1322914" cy="928797"/>
          </a:xfrm>
          <a:prstGeom prst="rect">
            <a:avLst/>
          </a:prstGeom>
        </p:spPr>
      </p:pic>
      <p:pic>
        <p:nvPicPr>
          <p:cNvPr id="31" name="Picture 30">
            <a:extLst>
              <a:ext uri="{FF2B5EF4-FFF2-40B4-BE49-F238E27FC236}">
                <a16:creationId xmlns:a16="http://schemas.microsoft.com/office/drawing/2014/main" id="{16BE7DEC-041D-F497-C92C-07C5AE1CC443}"/>
              </a:ext>
            </a:extLst>
          </p:cNvPr>
          <p:cNvPicPr>
            <a:picLocks noChangeAspect="1"/>
          </p:cNvPicPr>
          <p:nvPr/>
        </p:nvPicPr>
        <p:blipFill rotWithShape="1">
          <a:blip r:embed="rId7">
            <a:grayscl/>
            <a:extLst>
              <a:ext uri="{28A0092B-C50C-407E-A947-70E740481C1C}">
                <a14:useLocalDpi xmlns:a14="http://schemas.microsoft.com/office/drawing/2010/main" val="0"/>
              </a:ext>
            </a:extLst>
          </a:blip>
          <a:srcRect l="9975" t="28500" r="35290" b="3181"/>
          <a:stretch/>
        </p:blipFill>
        <p:spPr>
          <a:xfrm>
            <a:off x="3788765" y="3111473"/>
            <a:ext cx="1322914" cy="928797"/>
          </a:xfrm>
          <a:prstGeom prst="rect">
            <a:avLst/>
          </a:prstGeom>
        </p:spPr>
      </p:pic>
      <p:cxnSp>
        <p:nvCxnSpPr>
          <p:cNvPr id="39" name="Connector: Curved 38">
            <a:extLst>
              <a:ext uri="{FF2B5EF4-FFF2-40B4-BE49-F238E27FC236}">
                <a16:creationId xmlns:a16="http://schemas.microsoft.com/office/drawing/2014/main" id="{FD1C6645-206E-1AD6-379E-E3DB1B7333F4}"/>
              </a:ext>
            </a:extLst>
          </p:cNvPr>
          <p:cNvCxnSpPr>
            <a:cxnSpLocks/>
            <a:stCxn id="13" idx="3"/>
            <a:endCxn id="29" idx="1"/>
          </p:cNvCxnSpPr>
          <p:nvPr/>
        </p:nvCxnSpPr>
        <p:spPr>
          <a:xfrm>
            <a:off x="1498785" y="2631496"/>
            <a:ext cx="483533" cy="47997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91A1B273-ECBA-2C62-45D4-682237B78E8E}"/>
              </a:ext>
            </a:extLst>
          </p:cNvPr>
          <p:cNvCxnSpPr>
            <a:cxnSpLocks/>
            <a:stCxn id="29" idx="3"/>
            <a:endCxn id="31" idx="1"/>
          </p:cNvCxnSpPr>
          <p:nvPr/>
        </p:nvCxnSpPr>
        <p:spPr>
          <a:xfrm>
            <a:off x="3305232" y="3111474"/>
            <a:ext cx="483533" cy="46439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67139C3-C435-62AF-5E69-7553891090E5}"/>
              </a:ext>
            </a:extLst>
          </p:cNvPr>
          <p:cNvPicPr>
            <a:picLocks noChangeAspect="1"/>
          </p:cNvPicPr>
          <p:nvPr/>
        </p:nvPicPr>
        <p:blipFill rotWithShape="1">
          <a:blip r:embed="rId8">
            <a:grayscl/>
            <a:extLst>
              <a:ext uri="{28A0092B-C50C-407E-A947-70E740481C1C}">
                <a14:useLocalDpi xmlns:a14="http://schemas.microsoft.com/office/drawing/2010/main" val="0"/>
              </a:ext>
            </a:extLst>
          </a:blip>
          <a:srcRect l="9811" t="29726" r="36400" b="3136"/>
          <a:stretch/>
        </p:blipFill>
        <p:spPr>
          <a:xfrm>
            <a:off x="5595212" y="3570730"/>
            <a:ext cx="1322914" cy="928797"/>
          </a:xfrm>
          <a:prstGeom prst="rect">
            <a:avLst/>
          </a:prstGeom>
        </p:spPr>
      </p:pic>
      <p:cxnSp>
        <p:nvCxnSpPr>
          <p:cNvPr id="6" name="Connector: Curved 5">
            <a:extLst>
              <a:ext uri="{FF2B5EF4-FFF2-40B4-BE49-F238E27FC236}">
                <a16:creationId xmlns:a16="http://schemas.microsoft.com/office/drawing/2014/main" id="{F97A55B1-592D-038D-6210-46DF31163696}"/>
              </a:ext>
            </a:extLst>
          </p:cNvPr>
          <p:cNvCxnSpPr>
            <a:cxnSpLocks/>
            <a:stCxn id="31" idx="3"/>
            <a:endCxn id="5" idx="1"/>
          </p:cNvCxnSpPr>
          <p:nvPr/>
        </p:nvCxnSpPr>
        <p:spPr>
          <a:xfrm>
            <a:off x="5111679" y="3575872"/>
            <a:ext cx="483533" cy="45925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C869B29-31DB-2B3A-BFBF-F05288FB9EA0}"/>
              </a:ext>
            </a:extLst>
          </p:cNvPr>
          <p:cNvPicPr>
            <a:picLocks noChangeAspect="1"/>
          </p:cNvPicPr>
          <p:nvPr/>
        </p:nvPicPr>
        <p:blipFill rotWithShape="1">
          <a:blip r:embed="rId9">
            <a:extLst>
              <a:ext uri="{28A0092B-C50C-407E-A947-70E740481C1C}">
                <a14:useLocalDpi xmlns:a14="http://schemas.microsoft.com/office/drawing/2010/main" val="0"/>
              </a:ext>
            </a:extLst>
          </a:blip>
          <a:srcRect l="10248" t="28916" r="35631" b="3533"/>
          <a:stretch/>
        </p:blipFill>
        <p:spPr>
          <a:xfrm>
            <a:off x="7428850" y="4035129"/>
            <a:ext cx="3021546" cy="2121380"/>
          </a:xfrm>
          <a:prstGeom prst="rect">
            <a:avLst/>
          </a:prstGeom>
        </p:spPr>
      </p:pic>
      <p:cxnSp>
        <p:nvCxnSpPr>
          <p:cNvPr id="9" name="Connector: Curved 8">
            <a:extLst>
              <a:ext uri="{FF2B5EF4-FFF2-40B4-BE49-F238E27FC236}">
                <a16:creationId xmlns:a16="http://schemas.microsoft.com/office/drawing/2014/main" id="{4159D4CD-F745-772D-F966-847370948B01}"/>
              </a:ext>
            </a:extLst>
          </p:cNvPr>
          <p:cNvCxnSpPr>
            <a:cxnSpLocks/>
            <a:stCxn id="5" idx="3"/>
            <a:endCxn id="8" idx="1"/>
          </p:cNvCxnSpPr>
          <p:nvPr/>
        </p:nvCxnSpPr>
        <p:spPr>
          <a:xfrm>
            <a:off x="6918126" y="4035129"/>
            <a:ext cx="510724" cy="106069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790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30" name="Connector: Curved 129">
            <a:extLst>
              <a:ext uri="{FF2B5EF4-FFF2-40B4-BE49-F238E27FC236}">
                <a16:creationId xmlns:a16="http://schemas.microsoft.com/office/drawing/2014/main" id="{822CB793-16D0-7D46-AFF9-0FC1BA256296}"/>
              </a:ext>
            </a:extLst>
          </p:cNvPr>
          <p:cNvCxnSpPr>
            <a:cxnSpLocks/>
            <a:stCxn id="35" idx="2"/>
            <a:endCxn id="51" idx="0"/>
          </p:cNvCxnSpPr>
          <p:nvPr/>
        </p:nvCxnSpPr>
        <p:spPr>
          <a:xfrm rot="5400000" flipH="1">
            <a:off x="-3895802" y="1921018"/>
            <a:ext cx="354771" cy="2454360"/>
          </a:xfrm>
          <a:prstGeom prst="curvedConnector5">
            <a:avLst>
              <a:gd name="adj1" fmla="val -64436"/>
              <a:gd name="adj2" fmla="val 40876"/>
              <a:gd name="adj3" fmla="val 164436"/>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669F30-CDBA-E604-171F-FB69664CE38D}"/>
              </a:ext>
            </a:extLst>
          </p:cNvPr>
          <p:cNvSpPr/>
          <p:nvPr/>
        </p:nvSpPr>
        <p:spPr>
          <a:xfrm>
            <a:off x="-6102420" y="2970812"/>
            <a:ext cx="2313648" cy="53438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Non-Linear Transformation</a:t>
            </a:r>
          </a:p>
        </p:txBody>
      </p:sp>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3465317" y="-1687047"/>
            <a:ext cx="169195" cy="509217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0278" y="943637"/>
            <a:ext cx="1707098" cy="70670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5006508" y="1577509"/>
            <a:ext cx="2237964" cy="77681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2135224" y="-991078"/>
            <a:ext cx="497633" cy="57804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flipH="1" flipV="1">
            <a:off x="3528242" y="-946907"/>
            <a:ext cx="72832" cy="5121663"/>
          </a:xfrm>
          <a:prstGeom prst="curvedConnector5">
            <a:avLst>
              <a:gd name="adj1" fmla="val -313873"/>
              <a:gd name="adj2" fmla="val 47409"/>
              <a:gd name="adj3" fmla="val 41387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1410810" y="-235736"/>
            <a:ext cx="528560" cy="430071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32BB1BF-9100-647F-67CF-4E2EDC004AC8}"/>
              </a:ext>
            </a:extLst>
          </p:cNvPr>
          <p:cNvSpPr/>
          <p:nvPr/>
        </p:nvSpPr>
        <p:spPr>
          <a:xfrm>
            <a:off x="-4087787" y="2149985"/>
            <a:ext cx="1417373" cy="4919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Rotation</a:t>
            </a:r>
          </a:p>
        </p:txBody>
      </p:sp>
      <p:sp>
        <p:nvSpPr>
          <p:cNvPr id="34" name="Rectangle 33">
            <a:extLst>
              <a:ext uri="{FF2B5EF4-FFF2-40B4-BE49-F238E27FC236}">
                <a16:creationId xmlns:a16="http://schemas.microsoft.com/office/drawing/2014/main" id="{7BF488F2-409F-85CD-E603-A8500AEE30CC}"/>
              </a:ext>
            </a:extLst>
          </p:cNvPr>
          <p:cNvSpPr/>
          <p:nvPr/>
        </p:nvSpPr>
        <p:spPr>
          <a:xfrm>
            <a:off x="-6741077" y="2165232"/>
            <a:ext cx="1273193" cy="4419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Scaling</a:t>
            </a:r>
          </a:p>
        </p:txBody>
      </p:sp>
      <p:sp>
        <p:nvSpPr>
          <p:cNvPr id="35" name="Rectangle 34">
            <a:extLst>
              <a:ext uri="{FF2B5EF4-FFF2-40B4-BE49-F238E27FC236}">
                <a16:creationId xmlns:a16="http://schemas.microsoft.com/office/drawing/2014/main" id="{ACC1C030-3966-DA82-3569-DC3CC89730B2}"/>
              </a:ext>
            </a:extLst>
          </p:cNvPr>
          <p:cNvSpPr/>
          <p:nvPr/>
        </p:nvSpPr>
        <p:spPr>
          <a:xfrm>
            <a:off x="-3200178" y="2844969"/>
            <a:ext cx="1417884" cy="48061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Translation</a:t>
            </a:r>
          </a:p>
        </p:txBody>
      </p:sp>
      <p:sp>
        <p:nvSpPr>
          <p:cNvPr id="36" name="Rectangle 35">
            <a:extLst>
              <a:ext uri="{FF2B5EF4-FFF2-40B4-BE49-F238E27FC236}">
                <a16:creationId xmlns:a16="http://schemas.microsoft.com/office/drawing/2014/main" id="{AC6AB558-73C5-444D-5A06-BDB431CE3911}"/>
              </a:ext>
            </a:extLst>
          </p:cNvPr>
          <p:cNvSpPr/>
          <p:nvPr/>
        </p:nvSpPr>
        <p:spPr>
          <a:xfrm>
            <a:off x="-2961087" y="2901434"/>
            <a:ext cx="1423798" cy="48923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Shearing</a:t>
            </a:r>
          </a:p>
        </p:txBody>
      </p:sp>
      <p:cxnSp>
        <p:nvCxnSpPr>
          <p:cNvPr id="37" name="Connector: Curved 36">
            <a:extLst>
              <a:ext uri="{FF2B5EF4-FFF2-40B4-BE49-F238E27FC236}">
                <a16:creationId xmlns:a16="http://schemas.microsoft.com/office/drawing/2014/main" id="{6B40C86A-5F27-B32F-45E4-C3215A67E789}"/>
              </a:ext>
            </a:extLst>
          </p:cNvPr>
          <p:cNvCxnSpPr>
            <a:cxnSpLocks/>
            <a:stCxn id="188" idx="2"/>
            <a:endCxn id="33" idx="0"/>
          </p:cNvCxnSpPr>
          <p:nvPr/>
        </p:nvCxnSpPr>
        <p:spPr>
          <a:xfrm rot="5400000" flipH="1" flipV="1">
            <a:off x="-4278734" y="1652075"/>
            <a:ext cx="401724" cy="1397543"/>
          </a:xfrm>
          <a:prstGeom prst="curvedConnector5">
            <a:avLst>
              <a:gd name="adj1" fmla="val -56905"/>
              <a:gd name="adj2" fmla="val 48549"/>
              <a:gd name="adj3" fmla="val 156905"/>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76F2D81D-4661-8629-9DD4-270D463EAC47}"/>
              </a:ext>
            </a:extLst>
          </p:cNvPr>
          <p:cNvCxnSpPr>
            <a:cxnSpLocks/>
            <a:stCxn id="188" idx="2"/>
            <a:endCxn id="34" idx="0"/>
          </p:cNvCxnSpPr>
          <p:nvPr/>
        </p:nvCxnSpPr>
        <p:spPr>
          <a:xfrm rot="5400000" flipH="1">
            <a:off x="-5633800" y="1694553"/>
            <a:ext cx="386477" cy="1327837"/>
          </a:xfrm>
          <a:prstGeom prst="curvedConnector5">
            <a:avLst>
              <a:gd name="adj1" fmla="val -59150"/>
              <a:gd name="adj2" fmla="val 51188"/>
              <a:gd name="adj3" fmla="val 1591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EEBA3E6-6732-EE18-9DBB-3273C77083CB}"/>
              </a:ext>
            </a:extLst>
          </p:cNvPr>
          <p:cNvCxnSpPr>
            <a:cxnSpLocks/>
            <a:stCxn id="188" idx="2"/>
            <a:endCxn id="36" idx="0"/>
          </p:cNvCxnSpPr>
          <p:nvPr/>
        </p:nvCxnSpPr>
        <p:spPr>
          <a:xfrm rot="16200000" flipH="1">
            <a:off x="-3687778" y="1462843"/>
            <a:ext cx="349725" cy="252745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46AC0D1-8F7E-3AA9-CA87-3DF02A785885}"/>
              </a:ext>
            </a:extLst>
          </p:cNvPr>
          <p:cNvCxnSpPr>
            <a:cxnSpLocks/>
            <a:stCxn id="188" idx="2"/>
            <a:endCxn id="35" idx="0"/>
          </p:cNvCxnSpPr>
          <p:nvPr/>
        </p:nvCxnSpPr>
        <p:spPr>
          <a:xfrm rot="16200000" flipH="1">
            <a:off x="-3780570" y="1555635"/>
            <a:ext cx="293260" cy="22854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15D22E8B-CCED-DAEA-B4FB-AD8D03862D34}"/>
              </a:ext>
            </a:extLst>
          </p:cNvPr>
          <p:cNvSpPr/>
          <p:nvPr/>
        </p:nvSpPr>
        <p:spPr>
          <a:xfrm>
            <a:off x="-6104586" y="4364227"/>
            <a:ext cx="2023388" cy="61493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i="1" dirty="0">
                <a:solidFill>
                  <a:schemeClr val="bg1">
                    <a:lumMod val="65000"/>
                  </a:schemeClr>
                </a:solidFill>
              </a:rPr>
              <a:t>Why do we use 4x4 matrix for translation? </a:t>
            </a:r>
          </a:p>
        </p:txBody>
      </p:sp>
      <p:cxnSp>
        <p:nvCxnSpPr>
          <p:cNvPr id="236" name="Connector: Curved 235">
            <a:extLst>
              <a:ext uri="{FF2B5EF4-FFF2-40B4-BE49-F238E27FC236}">
                <a16:creationId xmlns:a16="http://schemas.microsoft.com/office/drawing/2014/main" id="{13C98012-6306-6F32-2428-B047679B00A6}"/>
              </a:ext>
            </a:extLst>
          </p:cNvPr>
          <p:cNvCxnSpPr>
            <a:cxnSpLocks/>
            <a:stCxn id="35" idx="2"/>
            <a:endCxn id="235" idx="0"/>
          </p:cNvCxnSpPr>
          <p:nvPr/>
        </p:nvCxnSpPr>
        <p:spPr>
          <a:xfrm rot="5400000">
            <a:off x="-4311386" y="2544077"/>
            <a:ext cx="1038644" cy="26016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screenshot of a computer&#10;&#10;Description automatically generated">
            <a:extLst>
              <a:ext uri="{FF2B5EF4-FFF2-40B4-BE49-F238E27FC236}">
                <a16:creationId xmlns:a16="http://schemas.microsoft.com/office/drawing/2014/main" id="{8E630AFF-AA2B-4EF1-BC25-ACE6C72271A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757" t="7644" r="44042" b="7785"/>
          <a:stretch/>
        </p:blipFill>
        <p:spPr>
          <a:xfrm>
            <a:off x="-3623510" y="4135279"/>
            <a:ext cx="1154670" cy="1072834"/>
          </a:xfrm>
          <a:prstGeom prst="rect">
            <a:avLst/>
          </a:prstGeom>
        </p:spPr>
      </p:pic>
      <p:cxnSp>
        <p:nvCxnSpPr>
          <p:cNvPr id="54" name="Connector: Curved 53">
            <a:extLst>
              <a:ext uri="{FF2B5EF4-FFF2-40B4-BE49-F238E27FC236}">
                <a16:creationId xmlns:a16="http://schemas.microsoft.com/office/drawing/2014/main" id="{D2E0B1DD-48D3-72EC-F8A9-51D816C83830}"/>
              </a:ext>
            </a:extLst>
          </p:cNvPr>
          <p:cNvCxnSpPr>
            <a:cxnSpLocks/>
            <a:stCxn id="235" idx="3"/>
            <a:endCxn id="30" idx="1"/>
          </p:cNvCxnSpPr>
          <p:nvPr/>
        </p:nvCxnSpPr>
        <p:spPr>
          <a:xfrm>
            <a:off x="-4081198" y="4671695"/>
            <a:ext cx="457688" cy="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9FF10C7-6D23-AD7F-D804-0F07950D2938}"/>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18930" t="10417" r="18353" b="11301"/>
          <a:stretch/>
        </p:blipFill>
        <p:spPr>
          <a:xfrm>
            <a:off x="-3152693" y="6393601"/>
            <a:ext cx="1322914" cy="928798"/>
          </a:xfrm>
          <a:prstGeom prst="rect">
            <a:avLst/>
          </a:prstGeom>
        </p:spPr>
      </p:pic>
      <p:cxnSp>
        <p:nvCxnSpPr>
          <p:cNvPr id="15" name="Connector: Curved 14">
            <a:extLst>
              <a:ext uri="{FF2B5EF4-FFF2-40B4-BE49-F238E27FC236}">
                <a16:creationId xmlns:a16="http://schemas.microsoft.com/office/drawing/2014/main" id="{615CD959-2145-CF38-3C38-9AFB6D79F9AC}"/>
              </a:ext>
            </a:extLst>
          </p:cNvPr>
          <p:cNvCxnSpPr>
            <a:cxnSpLocks/>
            <a:stCxn id="35" idx="2"/>
            <a:endCxn id="13" idx="0"/>
          </p:cNvCxnSpPr>
          <p:nvPr/>
        </p:nvCxnSpPr>
        <p:spPr>
          <a:xfrm rot="5400000">
            <a:off x="-4025245" y="4859592"/>
            <a:ext cx="3068018" cy="127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47185CE4-3790-8A57-C728-1802F428D75B}"/>
              </a:ext>
            </a:extLst>
          </p:cNvPr>
          <p:cNvPicPr>
            <a:picLocks noChangeAspect="1"/>
          </p:cNvPicPr>
          <p:nvPr/>
        </p:nvPicPr>
        <p:blipFill rotWithShape="1">
          <a:blip r:embed="rId6">
            <a:grayscl/>
            <a:extLst>
              <a:ext uri="{28A0092B-C50C-407E-A947-70E740481C1C}">
                <a14:useLocalDpi xmlns:a14="http://schemas.microsoft.com/office/drawing/2010/main" val="0"/>
              </a:ext>
            </a:extLst>
          </a:blip>
          <a:srcRect l="9673" t="29978" r="36640" b="3015"/>
          <a:stretch/>
        </p:blipFill>
        <p:spPr>
          <a:xfrm>
            <a:off x="-1463584" y="8569029"/>
            <a:ext cx="1322914" cy="928797"/>
          </a:xfrm>
          <a:prstGeom prst="rect">
            <a:avLst/>
          </a:prstGeom>
        </p:spPr>
      </p:pic>
      <p:pic>
        <p:nvPicPr>
          <p:cNvPr id="31" name="Picture 30">
            <a:extLst>
              <a:ext uri="{FF2B5EF4-FFF2-40B4-BE49-F238E27FC236}">
                <a16:creationId xmlns:a16="http://schemas.microsoft.com/office/drawing/2014/main" id="{16BE7DEC-041D-F497-C92C-07C5AE1CC443}"/>
              </a:ext>
            </a:extLst>
          </p:cNvPr>
          <p:cNvPicPr>
            <a:picLocks noChangeAspect="1"/>
          </p:cNvPicPr>
          <p:nvPr/>
        </p:nvPicPr>
        <p:blipFill rotWithShape="1">
          <a:blip r:embed="rId7">
            <a:grayscl/>
            <a:extLst>
              <a:ext uri="{28A0092B-C50C-407E-A947-70E740481C1C}">
                <a14:useLocalDpi xmlns:a14="http://schemas.microsoft.com/office/drawing/2010/main" val="0"/>
              </a:ext>
            </a:extLst>
          </a:blip>
          <a:srcRect l="9975" t="28500" r="35290" b="3181"/>
          <a:stretch/>
        </p:blipFill>
        <p:spPr>
          <a:xfrm>
            <a:off x="342863" y="11157502"/>
            <a:ext cx="1322914" cy="928797"/>
          </a:xfrm>
          <a:prstGeom prst="rect">
            <a:avLst/>
          </a:prstGeom>
        </p:spPr>
      </p:pic>
      <p:cxnSp>
        <p:nvCxnSpPr>
          <p:cNvPr id="39" name="Connector: Curved 38">
            <a:extLst>
              <a:ext uri="{FF2B5EF4-FFF2-40B4-BE49-F238E27FC236}">
                <a16:creationId xmlns:a16="http://schemas.microsoft.com/office/drawing/2014/main" id="{FD1C6645-206E-1AD6-379E-E3DB1B7333F4}"/>
              </a:ext>
            </a:extLst>
          </p:cNvPr>
          <p:cNvCxnSpPr>
            <a:cxnSpLocks/>
            <a:stCxn id="13" idx="3"/>
            <a:endCxn id="29" idx="1"/>
          </p:cNvCxnSpPr>
          <p:nvPr/>
        </p:nvCxnSpPr>
        <p:spPr>
          <a:xfrm>
            <a:off x="-1829779" y="6858000"/>
            <a:ext cx="366195" cy="217542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91A1B273-ECBA-2C62-45D4-682237B78E8E}"/>
              </a:ext>
            </a:extLst>
          </p:cNvPr>
          <p:cNvCxnSpPr>
            <a:cxnSpLocks/>
            <a:stCxn id="29" idx="3"/>
            <a:endCxn id="31" idx="1"/>
          </p:cNvCxnSpPr>
          <p:nvPr/>
        </p:nvCxnSpPr>
        <p:spPr>
          <a:xfrm>
            <a:off x="-140670" y="9033428"/>
            <a:ext cx="483533" cy="258847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67139C3-C435-62AF-5E69-7553891090E5}"/>
              </a:ext>
            </a:extLst>
          </p:cNvPr>
          <p:cNvPicPr>
            <a:picLocks noChangeAspect="1"/>
          </p:cNvPicPr>
          <p:nvPr/>
        </p:nvPicPr>
        <p:blipFill rotWithShape="1">
          <a:blip r:embed="rId8">
            <a:grayscl/>
            <a:extLst>
              <a:ext uri="{28A0092B-C50C-407E-A947-70E740481C1C}">
                <a14:useLocalDpi xmlns:a14="http://schemas.microsoft.com/office/drawing/2010/main" val="0"/>
              </a:ext>
            </a:extLst>
          </a:blip>
          <a:srcRect l="9811" t="29726" r="36400" b="3136"/>
          <a:stretch/>
        </p:blipFill>
        <p:spPr>
          <a:xfrm>
            <a:off x="2170723" y="14033830"/>
            <a:ext cx="1322914" cy="928797"/>
          </a:xfrm>
          <a:prstGeom prst="rect">
            <a:avLst/>
          </a:prstGeom>
        </p:spPr>
      </p:pic>
      <p:cxnSp>
        <p:nvCxnSpPr>
          <p:cNvPr id="6" name="Connector: Curved 5">
            <a:extLst>
              <a:ext uri="{FF2B5EF4-FFF2-40B4-BE49-F238E27FC236}">
                <a16:creationId xmlns:a16="http://schemas.microsoft.com/office/drawing/2014/main" id="{F97A55B1-592D-038D-6210-46DF31163696}"/>
              </a:ext>
            </a:extLst>
          </p:cNvPr>
          <p:cNvCxnSpPr>
            <a:cxnSpLocks/>
            <a:stCxn id="31" idx="3"/>
            <a:endCxn id="5" idx="1"/>
          </p:cNvCxnSpPr>
          <p:nvPr/>
        </p:nvCxnSpPr>
        <p:spPr>
          <a:xfrm>
            <a:off x="1665777" y="11621901"/>
            <a:ext cx="504946" cy="287632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C869B29-31DB-2B3A-BFBF-F05288FB9EA0}"/>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10248" t="28916" r="35631" b="3533"/>
          <a:stretch/>
        </p:blipFill>
        <p:spPr>
          <a:xfrm>
            <a:off x="4080245" y="17412879"/>
            <a:ext cx="1322914" cy="928797"/>
          </a:xfrm>
          <a:prstGeom prst="rect">
            <a:avLst/>
          </a:prstGeom>
        </p:spPr>
      </p:pic>
      <p:cxnSp>
        <p:nvCxnSpPr>
          <p:cNvPr id="9" name="Connector: Curved 8">
            <a:extLst>
              <a:ext uri="{FF2B5EF4-FFF2-40B4-BE49-F238E27FC236}">
                <a16:creationId xmlns:a16="http://schemas.microsoft.com/office/drawing/2014/main" id="{4159D4CD-F745-772D-F966-847370948B01}"/>
              </a:ext>
            </a:extLst>
          </p:cNvPr>
          <p:cNvCxnSpPr>
            <a:cxnSpLocks/>
            <a:stCxn id="5" idx="3"/>
            <a:endCxn id="8" idx="1"/>
          </p:cNvCxnSpPr>
          <p:nvPr/>
        </p:nvCxnSpPr>
        <p:spPr>
          <a:xfrm>
            <a:off x="3493637" y="14498229"/>
            <a:ext cx="586608" cy="337904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Curved 219">
            <a:extLst>
              <a:ext uri="{FF2B5EF4-FFF2-40B4-BE49-F238E27FC236}">
                <a16:creationId xmlns:a16="http://schemas.microsoft.com/office/drawing/2014/main" id="{B0457F06-1251-4706-F2DB-12F692F2A0C8}"/>
              </a:ext>
            </a:extLst>
          </p:cNvPr>
          <p:cNvCxnSpPr>
            <a:cxnSpLocks/>
            <a:stCxn id="190" idx="2"/>
            <a:endCxn id="223" idx="0"/>
          </p:cNvCxnSpPr>
          <p:nvPr/>
        </p:nvCxnSpPr>
        <p:spPr>
          <a:xfrm rot="5400000">
            <a:off x="5893312" y="2586500"/>
            <a:ext cx="464357"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descr="A computer screen shot of a computer&#10;&#10;Description automatically generated">
            <a:extLst>
              <a:ext uri="{FF2B5EF4-FFF2-40B4-BE49-F238E27FC236}">
                <a16:creationId xmlns:a16="http://schemas.microsoft.com/office/drawing/2014/main" id="{EFD0DC85-3403-94AC-3497-38EB82E79D73}"/>
              </a:ext>
            </a:extLst>
          </p:cNvPr>
          <p:cNvPicPr>
            <a:picLocks noChangeAspect="1"/>
          </p:cNvPicPr>
          <p:nvPr/>
        </p:nvPicPr>
        <p:blipFill rotWithShape="1">
          <a:blip r:embed="rId11">
            <a:extLst>
              <a:ext uri="{28A0092B-C50C-407E-A947-70E740481C1C}">
                <a14:useLocalDpi xmlns:a14="http://schemas.microsoft.com/office/drawing/2010/main" val="0"/>
              </a:ext>
            </a:extLst>
          </a:blip>
          <a:srcRect l="3455" t="7683" r="7683" b="3455"/>
          <a:stretch/>
        </p:blipFill>
        <p:spPr>
          <a:xfrm>
            <a:off x="2906040" y="2818679"/>
            <a:ext cx="6438900" cy="3621882"/>
          </a:xfrm>
          <a:prstGeom prst="rect">
            <a:avLst/>
          </a:prstGeom>
        </p:spPr>
      </p:pic>
      <p:sp>
        <p:nvSpPr>
          <p:cNvPr id="221" name="Rectangle 220">
            <a:extLst>
              <a:ext uri="{FF2B5EF4-FFF2-40B4-BE49-F238E27FC236}">
                <a16:creationId xmlns:a16="http://schemas.microsoft.com/office/drawing/2014/main" id="{DE135FBF-3230-93FC-6EEF-7F317F165536}"/>
              </a:ext>
            </a:extLst>
          </p:cNvPr>
          <p:cNvSpPr/>
          <p:nvPr/>
        </p:nvSpPr>
        <p:spPr>
          <a:xfrm>
            <a:off x="2922086" y="2812330"/>
            <a:ext cx="6422854" cy="36218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chemeClr val="bg1"/>
                </a:solidFill>
              </a:rPr>
              <a:t>A projection in video games means converting video game world space into screen space. It works like a camera and takes a number of pictures of the world per a second. There are two common types of projection, orthographic projection and perspective projection. However, this lecture will focus on perspective projection just. The perspective projection matrix is used to convert the video game world into the perspective mode of the screen.</a:t>
            </a:r>
          </a:p>
        </p:txBody>
      </p:sp>
    </p:spTree>
    <p:extLst>
      <p:ext uri="{BB962C8B-B14F-4D97-AF65-F5344CB8AC3E}">
        <p14:creationId xmlns:p14="http://schemas.microsoft.com/office/powerpoint/2010/main" val="375520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23"/>
                                        </p:tgtEl>
                                        <p:attrNameLst>
                                          <p:attrName>style.visibility</p:attrName>
                                        </p:attrNameLst>
                                      </p:cBhvr>
                                      <p:to>
                                        <p:strVal val="visible"/>
                                      </p:to>
                                    </p:set>
                                    <p:anim calcmode="lin" valueType="num">
                                      <p:cBhvr additive="base">
                                        <p:cTn id="7" dur="500" fill="hold"/>
                                        <p:tgtEl>
                                          <p:spTgt spid="223"/>
                                        </p:tgtEl>
                                        <p:attrNameLst>
                                          <p:attrName>ppt_x</p:attrName>
                                        </p:attrNameLst>
                                      </p:cBhvr>
                                      <p:tavLst>
                                        <p:tav tm="0">
                                          <p:val>
                                            <p:strVal val="#ppt_x"/>
                                          </p:val>
                                        </p:tav>
                                        <p:tav tm="100000">
                                          <p:val>
                                            <p:strVal val="#ppt_x"/>
                                          </p:val>
                                        </p:tav>
                                      </p:tavLst>
                                    </p:anim>
                                    <p:anim calcmode="lin" valueType="num">
                                      <p:cBhvr additive="base">
                                        <p:cTn id="8" dur="500" fill="hold"/>
                                        <p:tgtEl>
                                          <p:spTgt spid="2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wipe(up)">
                                      <p:cBhvr>
                                        <p:cTn id="12" dur="500"/>
                                        <p:tgtEl>
                                          <p:spTgt spid="2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1"/>
                                        </p:tgtEl>
                                        <p:attrNameLst>
                                          <p:attrName>style.visibility</p:attrName>
                                        </p:attrNameLst>
                                      </p:cBhvr>
                                      <p:to>
                                        <p:strVal val="visible"/>
                                      </p:to>
                                    </p:set>
                                    <p:animEffect transition="in" filter="wipe(up)">
                                      <p:cBhvr>
                                        <p:cTn id="17"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3465317" y="-1687047"/>
            <a:ext cx="169195" cy="509217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0278" y="943637"/>
            <a:ext cx="1707098" cy="70670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5006508" y="1577509"/>
            <a:ext cx="2237964" cy="77681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2135224" y="-991078"/>
            <a:ext cx="497633" cy="57804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flipH="1" flipV="1">
            <a:off x="3528242" y="-946907"/>
            <a:ext cx="72832" cy="5121663"/>
          </a:xfrm>
          <a:prstGeom prst="curvedConnector5">
            <a:avLst>
              <a:gd name="adj1" fmla="val -313873"/>
              <a:gd name="adj2" fmla="val 47409"/>
              <a:gd name="adj3" fmla="val 41387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1410810" y="-235736"/>
            <a:ext cx="528560" cy="430071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Curved 219">
            <a:extLst>
              <a:ext uri="{FF2B5EF4-FFF2-40B4-BE49-F238E27FC236}">
                <a16:creationId xmlns:a16="http://schemas.microsoft.com/office/drawing/2014/main" id="{B0457F06-1251-4706-F2DB-12F692F2A0C8}"/>
              </a:ext>
            </a:extLst>
          </p:cNvPr>
          <p:cNvCxnSpPr>
            <a:cxnSpLocks/>
            <a:stCxn id="190" idx="2"/>
            <a:endCxn id="223" idx="0"/>
          </p:cNvCxnSpPr>
          <p:nvPr/>
        </p:nvCxnSpPr>
        <p:spPr>
          <a:xfrm rot="5400000">
            <a:off x="3079465" y="798879"/>
            <a:ext cx="1490583" cy="4601468"/>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descr="A computer screen shot of a computer&#10;&#10;Description automatically generated">
            <a:extLst>
              <a:ext uri="{FF2B5EF4-FFF2-40B4-BE49-F238E27FC236}">
                <a16:creationId xmlns:a16="http://schemas.microsoft.com/office/drawing/2014/main" id="{EFD0DC85-3403-94AC-3497-38EB82E79D7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55" t="7683" r="7683" b="3455"/>
          <a:stretch/>
        </p:blipFill>
        <p:spPr>
          <a:xfrm>
            <a:off x="150278" y="3844905"/>
            <a:ext cx="2747488" cy="1559377"/>
          </a:xfrm>
          <a:prstGeom prst="rect">
            <a:avLst/>
          </a:prstGeom>
        </p:spPr>
      </p:pic>
      <p:sp>
        <p:nvSpPr>
          <p:cNvPr id="221" name="Rectangle 220">
            <a:extLst>
              <a:ext uri="{FF2B5EF4-FFF2-40B4-BE49-F238E27FC236}">
                <a16:creationId xmlns:a16="http://schemas.microsoft.com/office/drawing/2014/main" id="{DE135FBF-3230-93FC-6EEF-7F317F165536}"/>
              </a:ext>
            </a:extLst>
          </p:cNvPr>
          <p:cNvSpPr/>
          <p:nvPr/>
        </p:nvSpPr>
        <p:spPr>
          <a:xfrm>
            <a:off x="150278" y="3854959"/>
            <a:ext cx="2747488" cy="1549323"/>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A projection in video games means converting video game world space into screen space. It works like a camera and takes a number of pictures of the world per a second. There are two common types of projection, orthographic projection and perspective projection. However, this lecture will focus on perspective projection just. The perspective projection matrix is used to convert the video game world into the perspective mode of the screen.</a:t>
            </a:r>
          </a:p>
        </p:txBody>
      </p:sp>
      <p:pic>
        <p:nvPicPr>
          <p:cNvPr id="17" name="Picture 16">
            <a:extLst>
              <a:ext uri="{FF2B5EF4-FFF2-40B4-BE49-F238E27FC236}">
                <a16:creationId xmlns:a16="http://schemas.microsoft.com/office/drawing/2014/main" id="{FE5EB70F-709D-8045-F568-71A713ADE97F}"/>
              </a:ext>
            </a:extLst>
          </p:cNvPr>
          <p:cNvPicPr>
            <a:picLocks noChangeAspect="1"/>
          </p:cNvPicPr>
          <p:nvPr/>
        </p:nvPicPr>
        <p:blipFill rotWithShape="1">
          <a:blip r:embed="rId5">
            <a:extLst>
              <a:ext uri="{28A0092B-C50C-407E-A947-70E740481C1C}">
                <a14:useLocalDpi xmlns:a14="http://schemas.microsoft.com/office/drawing/2010/main" val="0"/>
              </a:ext>
            </a:extLst>
          </a:blip>
          <a:srcRect l="6403" r="44964"/>
          <a:stretch/>
        </p:blipFill>
        <p:spPr>
          <a:xfrm>
            <a:off x="4376373" y="2640665"/>
            <a:ext cx="3439254" cy="3977909"/>
          </a:xfrm>
          <a:prstGeom prst="rect">
            <a:avLst/>
          </a:prstGeom>
        </p:spPr>
      </p:pic>
      <p:cxnSp>
        <p:nvCxnSpPr>
          <p:cNvPr id="20" name="Connector: Curved 19">
            <a:extLst>
              <a:ext uri="{FF2B5EF4-FFF2-40B4-BE49-F238E27FC236}">
                <a16:creationId xmlns:a16="http://schemas.microsoft.com/office/drawing/2014/main" id="{6FC45FE2-72EE-5BE9-B18A-65CE400A04D8}"/>
              </a:ext>
            </a:extLst>
          </p:cNvPr>
          <p:cNvCxnSpPr>
            <a:cxnSpLocks/>
            <a:stCxn id="223" idx="3"/>
            <a:endCxn id="17" idx="1"/>
          </p:cNvCxnSpPr>
          <p:nvPr/>
        </p:nvCxnSpPr>
        <p:spPr>
          <a:xfrm>
            <a:off x="2897766" y="4624594"/>
            <a:ext cx="1478607" cy="502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9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3465317" y="-1687047"/>
            <a:ext cx="169195" cy="509217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0278" y="943637"/>
            <a:ext cx="1707098" cy="70670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5006508" y="1577509"/>
            <a:ext cx="2237964" cy="77681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2135224" y="-991078"/>
            <a:ext cx="497633" cy="57804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flipH="1" flipV="1">
            <a:off x="3528242" y="-946907"/>
            <a:ext cx="72832" cy="5121663"/>
          </a:xfrm>
          <a:prstGeom prst="curvedConnector5">
            <a:avLst>
              <a:gd name="adj1" fmla="val -313873"/>
              <a:gd name="adj2" fmla="val 47409"/>
              <a:gd name="adj3" fmla="val 41387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1410810" y="-235736"/>
            <a:ext cx="528560" cy="430071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Curved 219">
            <a:extLst>
              <a:ext uri="{FF2B5EF4-FFF2-40B4-BE49-F238E27FC236}">
                <a16:creationId xmlns:a16="http://schemas.microsoft.com/office/drawing/2014/main" id="{B0457F06-1251-4706-F2DB-12F692F2A0C8}"/>
              </a:ext>
            </a:extLst>
          </p:cNvPr>
          <p:cNvCxnSpPr>
            <a:cxnSpLocks/>
            <a:stCxn id="190" idx="2"/>
            <a:endCxn id="223" idx="0"/>
          </p:cNvCxnSpPr>
          <p:nvPr/>
        </p:nvCxnSpPr>
        <p:spPr>
          <a:xfrm rot="5400000">
            <a:off x="3079465" y="798879"/>
            <a:ext cx="1490583" cy="4601468"/>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descr="A computer screen shot of a computer&#10;&#10;Description automatically generated">
            <a:extLst>
              <a:ext uri="{FF2B5EF4-FFF2-40B4-BE49-F238E27FC236}">
                <a16:creationId xmlns:a16="http://schemas.microsoft.com/office/drawing/2014/main" id="{EFD0DC85-3403-94AC-3497-38EB82E79D7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55" t="7683" r="7683" b="3455"/>
          <a:stretch/>
        </p:blipFill>
        <p:spPr>
          <a:xfrm>
            <a:off x="150278" y="3844905"/>
            <a:ext cx="2747488" cy="1559377"/>
          </a:xfrm>
          <a:prstGeom prst="rect">
            <a:avLst/>
          </a:prstGeom>
        </p:spPr>
      </p:pic>
      <p:sp>
        <p:nvSpPr>
          <p:cNvPr id="221" name="Rectangle 220">
            <a:extLst>
              <a:ext uri="{FF2B5EF4-FFF2-40B4-BE49-F238E27FC236}">
                <a16:creationId xmlns:a16="http://schemas.microsoft.com/office/drawing/2014/main" id="{DE135FBF-3230-93FC-6EEF-7F317F165536}"/>
              </a:ext>
            </a:extLst>
          </p:cNvPr>
          <p:cNvSpPr/>
          <p:nvPr/>
        </p:nvSpPr>
        <p:spPr>
          <a:xfrm>
            <a:off x="150278" y="3844905"/>
            <a:ext cx="2747488" cy="1549323"/>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A projection in video games means converting video game world space into screen space. It works like a camera and takes a number of pictures of the world per a second. There are two common types of projection, orthographic projection and perspective projection. However, this lecture will focus on perspective projection just. The perspective projection matrix is used to convert the video game world into the perspective mode of the screen.</a:t>
            </a:r>
          </a:p>
        </p:txBody>
      </p:sp>
      <p:pic>
        <p:nvPicPr>
          <p:cNvPr id="17" name="Picture 16">
            <a:extLst>
              <a:ext uri="{FF2B5EF4-FFF2-40B4-BE49-F238E27FC236}">
                <a16:creationId xmlns:a16="http://schemas.microsoft.com/office/drawing/2014/main" id="{FE5EB70F-709D-8045-F568-71A713ADE97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403" r="44964"/>
          <a:stretch/>
        </p:blipFill>
        <p:spPr>
          <a:xfrm>
            <a:off x="3824756" y="3868474"/>
            <a:ext cx="1316156" cy="1522292"/>
          </a:xfrm>
          <a:prstGeom prst="rect">
            <a:avLst/>
          </a:prstGeom>
        </p:spPr>
      </p:pic>
      <p:cxnSp>
        <p:nvCxnSpPr>
          <p:cNvPr id="20" name="Connector: Curved 19">
            <a:extLst>
              <a:ext uri="{FF2B5EF4-FFF2-40B4-BE49-F238E27FC236}">
                <a16:creationId xmlns:a16="http://schemas.microsoft.com/office/drawing/2014/main" id="{6FC45FE2-72EE-5BE9-B18A-65CE400A04D8}"/>
              </a:ext>
            </a:extLst>
          </p:cNvPr>
          <p:cNvCxnSpPr>
            <a:cxnSpLocks/>
            <a:stCxn id="223" idx="3"/>
            <a:endCxn id="17" idx="1"/>
          </p:cNvCxnSpPr>
          <p:nvPr/>
        </p:nvCxnSpPr>
        <p:spPr>
          <a:xfrm>
            <a:off x="2897766" y="4624594"/>
            <a:ext cx="926990" cy="5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82BECA5-7FCA-5943-5ED7-9F671C5AB3D8}"/>
              </a:ext>
            </a:extLst>
          </p:cNvPr>
          <p:cNvPicPr>
            <a:picLocks noChangeAspect="1"/>
          </p:cNvPicPr>
          <p:nvPr/>
        </p:nvPicPr>
        <p:blipFill rotWithShape="1">
          <a:blip r:embed="rId7">
            <a:extLst>
              <a:ext uri="{28A0092B-C50C-407E-A947-70E740481C1C}">
                <a14:useLocalDpi xmlns:a14="http://schemas.microsoft.com/office/drawing/2010/main" val="0"/>
              </a:ext>
            </a:extLst>
          </a:blip>
          <a:srcRect l="6736" r="58"/>
          <a:stretch/>
        </p:blipFill>
        <p:spPr>
          <a:xfrm>
            <a:off x="6096000" y="2865576"/>
            <a:ext cx="5829300" cy="3518036"/>
          </a:xfrm>
          <a:prstGeom prst="rect">
            <a:avLst/>
          </a:prstGeom>
        </p:spPr>
      </p:pic>
      <p:cxnSp>
        <p:nvCxnSpPr>
          <p:cNvPr id="16" name="Connector: Curved 15">
            <a:extLst>
              <a:ext uri="{FF2B5EF4-FFF2-40B4-BE49-F238E27FC236}">
                <a16:creationId xmlns:a16="http://schemas.microsoft.com/office/drawing/2014/main" id="{04F2F471-D174-E70B-8AC2-64E64C9B141F}"/>
              </a:ext>
            </a:extLst>
          </p:cNvPr>
          <p:cNvCxnSpPr>
            <a:cxnSpLocks/>
            <a:stCxn id="17" idx="3"/>
            <a:endCxn id="15" idx="1"/>
          </p:cNvCxnSpPr>
          <p:nvPr/>
        </p:nvCxnSpPr>
        <p:spPr>
          <a:xfrm flipV="1">
            <a:off x="5140912" y="4624594"/>
            <a:ext cx="955088" cy="502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03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3465317" y="-1687047"/>
            <a:ext cx="169195" cy="509217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0278" y="943637"/>
            <a:ext cx="1707098" cy="70670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5006508" y="1577509"/>
            <a:ext cx="2237964" cy="77681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2135224" y="-991078"/>
            <a:ext cx="497633" cy="578047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flipH="1" flipV="1">
            <a:off x="3528242" y="-946907"/>
            <a:ext cx="72832" cy="5121663"/>
          </a:xfrm>
          <a:prstGeom prst="curvedConnector5">
            <a:avLst>
              <a:gd name="adj1" fmla="val -313873"/>
              <a:gd name="adj2" fmla="val 47409"/>
              <a:gd name="adj3" fmla="val 41387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1410810" y="-235736"/>
            <a:ext cx="528560" cy="430071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Curved 219">
            <a:extLst>
              <a:ext uri="{FF2B5EF4-FFF2-40B4-BE49-F238E27FC236}">
                <a16:creationId xmlns:a16="http://schemas.microsoft.com/office/drawing/2014/main" id="{B0457F06-1251-4706-F2DB-12F692F2A0C8}"/>
              </a:ext>
            </a:extLst>
          </p:cNvPr>
          <p:cNvCxnSpPr>
            <a:cxnSpLocks/>
            <a:stCxn id="190" idx="2"/>
            <a:endCxn id="223" idx="0"/>
          </p:cNvCxnSpPr>
          <p:nvPr/>
        </p:nvCxnSpPr>
        <p:spPr>
          <a:xfrm rot="5400000">
            <a:off x="291461" y="-1989125"/>
            <a:ext cx="1490583" cy="10177476"/>
          </a:xfrm>
          <a:prstGeom prst="curvedConnector3">
            <a:avLst>
              <a:gd name="adj1" fmla="val 19966"/>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descr="A computer screen shot of a computer&#10;&#10;Description automatically generated">
            <a:extLst>
              <a:ext uri="{FF2B5EF4-FFF2-40B4-BE49-F238E27FC236}">
                <a16:creationId xmlns:a16="http://schemas.microsoft.com/office/drawing/2014/main" id="{EFD0DC85-3403-94AC-3497-38EB82E79D7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55" t="7683" r="7683" b="3455"/>
          <a:stretch/>
        </p:blipFill>
        <p:spPr>
          <a:xfrm>
            <a:off x="-5425730" y="3844905"/>
            <a:ext cx="2747488" cy="1559377"/>
          </a:xfrm>
          <a:prstGeom prst="rect">
            <a:avLst/>
          </a:prstGeom>
        </p:spPr>
      </p:pic>
      <p:sp>
        <p:nvSpPr>
          <p:cNvPr id="221" name="Rectangle 220">
            <a:extLst>
              <a:ext uri="{FF2B5EF4-FFF2-40B4-BE49-F238E27FC236}">
                <a16:creationId xmlns:a16="http://schemas.microsoft.com/office/drawing/2014/main" id="{DE135FBF-3230-93FC-6EEF-7F317F165536}"/>
              </a:ext>
            </a:extLst>
          </p:cNvPr>
          <p:cNvSpPr/>
          <p:nvPr/>
        </p:nvSpPr>
        <p:spPr>
          <a:xfrm>
            <a:off x="-5444781" y="3844905"/>
            <a:ext cx="2747488" cy="1549323"/>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A projection in video games means converting video game world space into screen space. It works like a camera and takes a number of pictures of the world per a second. There are two common types of projection, orthographic projection and perspective projection. However, this lecture will focus on perspective projection just. The perspective projection matrix is used to convert the video game world into the perspective mode of the screen.</a:t>
            </a:r>
          </a:p>
        </p:txBody>
      </p:sp>
      <p:pic>
        <p:nvPicPr>
          <p:cNvPr id="17" name="Picture 16">
            <a:extLst>
              <a:ext uri="{FF2B5EF4-FFF2-40B4-BE49-F238E27FC236}">
                <a16:creationId xmlns:a16="http://schemas.microsoft.com/office/drawing/2014/main" id="{FE5EB70F-709D-8045-F568-71A713ADE97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403" r="44964"/>
          <a:stretch/>
        </p:blipFill>
        <p:spPr>
          <a:xfrm>
            <a:off x="0" y="8741033"/>
            <a:ext cx="1316156" cy="1522292"/>
          </a:xfrm>
          <a:prstGeom prst="rect">
            <a:avLst/>
          </a:prstGeom>
        </p:spPr>
      </p:pic>
      <p:cxnSp>
        <p:nvCxnSpPr>
          <p:cNvPr id="20" name="Connector: Curved 19">
            <a:extLst>
              <a:ext uri="{FF2B5EF4-FFF2-40B4-BE49-F238E27FC236}">
                <a16:creationId xmlns:a16="http://schemas.microsoft.com/office/drawing/2014/main" id="{6FC45FE2-72EE-5BE9-B18A-65CE400A04D8}"/>
              </a:ext>
            </a:extLst>
          </p:cNvPr>
          <p:cNvCxnSpPr>
            <a:cxnSpLocks/>
            <a:stCxn id="223" idx="3"/>
            <a:endCxn id="17" idx="1"/>
          </p:cNvCxnSpPr>
          <p:nvPr/>
        </p:nvCxnSpPr>
        <p:spPr>
          <a:xfrm>
            <a:off x="-2678242" y="4624594"/>
            <a:ext cx="2678242" cy="487758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82BECA5-7FCA-5943-5ED7-9F671C5AB3D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736" r="58"/>
          <a:stretch/>
        </p:blipFill>
        <p:spPr>
          <a:xfrm>
            <a:off x="3994398" y="14160758"/>
            <a:ext cx="2589338" cy="1562690"/>
          </a:xfrm>
          <a:prstGeom prst="rect">
            <a:avLst/>
          </a:prstGeom>
        </p:spPr>
      </p:pic>
      <p:cxnSp>
        <p:nvCxnSpPr>
          <p:cNvPr id="16" name="Connector: Curved 15">
            <a:extLst>
              <a:ext uri="{FF2B5EF4-FFF2-40B4-BE49-F238E27FC236}">
                <a16:creationId xmlns:a16="http://schemas.microsoft.com/office/drawing/2014/main" id="{04F2F471-D174-E70B-8AC2-64E64C9B141F}"/>
              </a:ext>
            </a:extLst>
          </p:cNvPr>
          <p:cNvCxnSpPr>
            <a:cxnSpLocks/>
            <a:stCxn id="17" idx="3"/>
            <a:endCxn id="15" idx="1"/>
          </p:cNvCxnSpPr>
          <p:nvPr/>
        </p:nvCxnSpPr>
        <p:spPr>
          <a:xfrm>
            <a:off x="1316156" y="9502179"/>
            <a:ext cx="2678242" cy="543992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EE877AE-35AA-D3F3-9D8E-D0808991AC5C}"/>
              </a:ext>
            </a:extLst>
          </p:cNvPr>
          <p:cNvSpPr/>
          <p:nvPr/>
        </p:nvSpPr>
        <p:spPr>
          <a:xfrm>
            <a:off x="1943644" y="3427739"/>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Aspect Ratio</a:t>
            </a:r>
          </a:p>
        </p:txBody>
      </p:sp>
      <p:sp>
        <p:nvSpPr>
          <p:cNvPr id="37" name="Rectangle 36">
            <a:extLst>
              <a:ext uri="{FF2B5EF4-FFF2-40B4-BE49-F238E27FC236}">
                <a16:creationId xmlns:a16="http://schemas.microsoft.com/office/drawing/2014/main" id="{197905D7-B003-D5BE-3875-E2DF504A82F6}"/>
              </a:ext>
            </a:extLst>
          </p:cNvPr>
          <p:cNvSpPr/>
          <p:nvPr/>
        </p:nvSpPr>
        <p:spPr>
          <a:xfrm>
            <a:off x="8056232" y="3409950"/>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Normalization</a:t>
            </a:r>
          </a:p>
        </p:txBody>
      </p:sp>
      <p:sp>
        <p:nvSpPr>
          <p:cNvPr id="38" name="Rectangle 37">
            <a:extLst>
              <a:ext uri="{FF2B5EF4-FFF2-40B4-BE49-F238E27FC236}">
                <a16:creationId xmlns:a16="http://schemas.microsoft.com/office/drawing/2014/main" id="{EBDFE749-1411-12D5-4C75-C27650C28380}"/>
              </a:ext>
            </a:extLst>
          </p:cNvPr>
          <p:cNvSpPr/>
          <p:nvPr/>
        </p:nvSpPr>
        <p:spPr>
          <a:xfrm>
            <a:off x="4999938" y="3421475"/>
            <a:ext cx="2258006" cy="7837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Field of View</a:t>
            </a:r>
          </a:p>
        </p:txBody>
      </p:sp>
      <p:cxnSp>
        <p:nvCxnSpPr>
          <p:cNvPr id="39" name="Connector: Curved 38">
            <a:extLst>
              <a:ext uri="{FF2B5EF4-FFF2-40B4-BE49-F238E27FC236}">
                <a16:creationId xmlns:a16="http://schemas.microsoft.com/office/drawing/2014/main" id="{CBAEC718-849A-7B78-2810-F95BB2BA1610}"/>
              </a:ext>
            </a:extLst>
          </p:cNvPr>
          <p:cNvCxnSpPr>
            <a:cxnSpLocks/>
            <a:stCxn id="190" idx="2"/>
            <a:endCxn id="36" idx="0"/>
          </p:cNvCxnSpPr>
          <p:nvPr/>
        </p:nvCxnSpPr>
        <p:spPr>
          <a:xfrm rot="5400000">
            <a:off x="4062361" y="1364609"/>
            <a:ext cx="1073417" cy="305284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9D7B14F1-E741-01B0-3487-FC9832BE27C8}"/>
              </a:ext>
            </a:extLst>
          </p:cNvPr>
          <p:cNvCxnSpPr>
            <a:cxnSpLocks/>
            <a:stCxn id="190" idx="2"/>
            <a:endCxn id="38" idx="0"/>
          </p:cNvCxnSpPr>
          <p:nvPr/>
        </p:nvCxnSpPr>
        <p:spPr>
          <a:xfrm rot="16200000" flipH="1">
            <a:off x="5593639" y="2886172"/>
            <a:ext cx="1067153" cy="345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A2ADF514-D78A-5125-C58E-995D32FF872F}"/>
              </a:ext>
            </a:extLst>
          </p:cNvPr>
          <p:cNvCxnSpPr>
            <a:cxnSpLocks/>
            <a:stCxn id="190" idx="2"/>
            <a:endCxn id="37" idx="0"/>
          </p:cNvCxnSpPr>
          <p:nvPr/>
        </p:nvCxnSpPr>
        <p:spPr>
          <a:xfrm rot="16200000" flipH="1">
            <a:off x="7127548" y="1352263"/>
            <a:ext cx="1055628" cy="3059745"/>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0572802D-7B34-46B2-BD88-B10437321036}"/>
              </a:ext>
            </a:extLst>
          </p:cNvPr>
          <p:cNvCxnSpPr>
            <a:cxnSpLocks/>
            <a:stCxn id="36" idx="2"/>
            <a:endCxn id="53" idx="0"/>
          </p:cNvCxnSpPr>
          <p:nvPr/>
        </p:nvCxnSpPr>
        <p:spPr>
          <a:xfrm rot="5400000">
            <a:off x="1470248" y="5796121"/>
            <a:ext cx="3187010" cy="17788"/>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DB2EDAF1-B40A-47B7-BC34-C442184C3B33}"/>
              </a:ext>
            </a:extLst>
          </p:cNvPr>
          <p:cNvCxnSpPr>
            <a:cxnSpLocks/>
            <a:stCxn id="38" idx="2"/>
            <a:endCxn id="54" idx="0"/>
          </p:cNvCxnSpPr>
          <p:nvPr/>
        </p:nvCxnSpPr>
        <p:spPr>
          <a:xfrm rot="16200000" flipH="1">
            <a:off x="4533004" y="5801182"/>
            <a:ext cx="3193275" cy="1401"/>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2C05C8FF-CAC3-F165-63BB-2AA0A5D55FFC}"/>
              </a:ext>
            </a:extLst>
          </p:cNvPr>
          <p:cNvCxnSpPr>
            <a:cxnSpLocks/>
            <a:stCxn id="37" idx="2"/>
            <a:endCxn id="55" idx="0"/>
          </p:cNvCxnSpPr>
          <p:nvPr/>
        </p:nvCxnSpPr>
        <p:spPr>
          <a:xfrm rot="5400000">
            <a:off x="7582836" y="5796120"/>
            <a:ext cx="3204799" cy="1"/>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156">
            <a:extLst>
              <a:ext uri="{FF2B5EF4-FFF2-40B4-BE49-F238E27FC236}">
                <a16:creationId xmlns:a16="http://schemas.microsoft.com/office/drawing/2014/main" id="{D552F525-5084-B8CB-2547-AAF09520E2B0}"/>
              </a:ext>
            </a:extLst>
          </p:cNvPr>
          <p:cNvPicPr>
            <a:picLocks noChangeAspect="1"/>
          </p:cNvPicPr>
          <p:nvPr/>
        </p:nvPicPr>
        <p:blipFill rotWithShape="1">
          <a:blip r:embed="rId9">
            <a:grayscl/>
            <a:extLst>
              <a:ext uri="{28A0092B-C50C-407E-A947-70E740481C1C}">
                <a14:useLocalDpi xmlns:a14="http://schemas.microsoft.com/office/drawing/2010/main" val="0"/>
              </a:ext>
            </a:extLst>
          </a:blip>
          <a:srcRect l="10713" r="48029"/>
          <a:stretch/>
        </p:blipFill>
        <p:spPr>
          <a:xfrm>
            <a:off x="1726578" y="7398520"/>
            <a:ext cx="2656562" cy="3621907"/>
          </a:xfrm>
          <a:prstGeom prst="rect">
            <a:avLst/>
          </a:prstGeom>
        </p:spPr>
      </p:pic>
      <p:pic>
        <p:nvPicPr>
          <p:cNvPr id="54" name="Picture 157">
            <a:extLst>
              <a:ext uri="{FF2B5EF4-FFF2-40B4-BE49-F238E27FC236}">
                <a16:creationId xmlns:a16="http://schemas.microsoft.com/office/drawing/2014/main" id="{68161983-F5AA-2512-5BE4-80ECD005DF7A}"/>
              </a:ext>
            </a:extLst>
          </p:cNvPr>
          <p:cNvPicPr>
            <a:picLocks noChangeAspect="1"/>
          </p:cNvPicPr>
          <p:nvPr/>
        </p:nvPicPr>
        <p:blipFill rotWithShape="1">
          <a:blip r:embed="rId10">
            <a:grayscl/>
            <a:extLst>
              <a:ext uri="{28A0092B-C50C-407E-A947-70E740481C1C}">
                <a14:useLocalDpi xmlns:a14="http://schemas.microsoft.com/office/drawing/2010/main" val="0"/>
              </a:ext>
            </a:extLst>
          </a:blip>
          <a:srcRect l="13380" t="-238" r="45362" b="238"/>
          <a:stretch/>
        </p:blipFill>
        <p:spPr>
          <a:xfrm>
            <a:off x="4802061" y="7398521"/>
            <a:ext cx="2656562" cy="3621907"/>
          </a:xfrm>
          <a:prstGeom prst="rect">
            <a:avLst/>
          </a:prstGeom>
        </p:spPr>
      </p:pic>
      <p:pic>
        <p:nvPicPr>
          <p:cNvPr id="55" name="Picture 158">
            <a:extLst>
              <a:ext uri="{FF2B5EF4-FFF2-40B4-BE49-F238E27FC236}">
                <a16:creationId xmlns:a16="http://schemas.microsoft.com/office/drawing/2014/main" id="{9F6CAF00-B86F-7058-380D-11BA7B5171A2}"/>
              </a:ext>
            </a:extLst>
          </p:cNvPr>
          <p:cNvPicPr>
            <a:picLocks noChangeAspect="1"/>
          </p:cNvPicPr>
          <p:nvPr/>
        </p:nvPicPr>
        <p:blipFill rotWithShape="1">
          <a:blip r:embed="rId11">
            <a:grayscl/>
            <a:extLst>
              <a:ext uri="{28A0092B-C50C-407E-A947-70E740481C1C}">
                <a14:useLocalDpi xmlns:a14="http://schemas.microsoft.com/office/drawing/2010/main" val="0"/>
              </a:ext>
            </a:extLst>
          </a:blip>
          <a:srcRect l="13727" t="318" r="45015" b="-318"/>
          <a:stretch/>
        </p:blipFill>
        <p:spPr>
          <a:xfrm>
            <a:off x="7856953" y="7398520"/>
            <a:ext cx="2656562" cy="3621907"/>
          </a:xfrm>
          <a:prstGeom prst="rect">
            <a:avLst/>
          </a:prstGeom>
        </p:spPr>
      </p:pic>
    </p:spTree>
    <p:extLst>
      <p:ext uri="{BB962C8B-B14F-4D97-AF65-F5344CB8AC3E}">
        <p14:creationId xmlns:p14="http://schemas.microsoft.com/office/powerpoint/2010/main" val="3030190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ppt_x"/>
                                          </p:val>
                                        </p:tav>
                                        <p:tav tm="100000">
                                          <p:val>
                                            <p:strVal val="#ppt_x"/>
                                          </p:val>
                                        </p:tav>
                                      </p:tavLst>
                                    </p:anim>
                                    <p:anim calcmode="lin" valueType="num">
                                      <p:cBhvr additive="base">
                                        <p:cTn id="8" dur="75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up)">
                                      <p:cBhvr>
                                        <p:cTn id="12" dur="500"/>
                                        <p:tgtEl>
                                          <p:spTgt spid="39"/>
                                        </p:tgtEl>
                                      </p:cBhvr>
                                    </p:animEffect>
                                  </p:childTnLst>
                                </p:cTn>
                              </p:par>
                            </p:childTnLst>
                          </p:cTn>
                        </p:par>
                        <p:par>
                          <p:cTn id="13" fill="hold">
                            <p:stCondLst>
                              <p:cond delay="1250"/>
                            </p:stCondLst>
                            <p:childTnLst>
                              <p:par>
                                <p:cTn id="14" presetID="22" presetClass="entr" presetSubtype="1"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750" fill="hold"/>
                                        <p:tgtEl>
                                          <p:spTgt spid="38"/>
                                        </p:tgtEl>
                                        <p:attrNameLst>
                                          <p:attrName>ppt_x</p:attrName>
                                        </p:attrNameLst>
                                      </p:cBhvr>
                                      <p:tavLst>
                                        <p:tav tm="0">
                                          <p:val>
                                            <p:strVal val="#ppt_x"/>
                                          </p:val>
                                        </p:tav>
                                        <p:tav tm="100000">
                                          <p:val>
                                            <p:strVal val="#ppt_x"/>
                                          </p:val>
                                        </p:tav>
                                      </p:tavLst>
                                    </p:anim>
                                    <p:anim calcmode="lin" valueType="num">
                                      <p:cBhvr additive="base">
                                        <p:cTn id="22" dur="750" fill="hold"/>
                                        <p:tgtEl>
                                          <p:spTgt spid="38"/>
                                        </p:tgtEl>
                                        <p:attrNameLst>
                                          <p:attrName>ppt_y</p:attrName>
                                        </p:attrNameLst>
                                      </p:cBhvr>
                                      <p:tavLst>
                                        <p:tav tm="0">
                                          <p:val>
                                            <p:strVal val="1+#ppt_h/2"/>
                                          </p:val>
                                        </p:tav>
                                        <p:tav tm="100000">
                                          <p:val>
                                            <p:strVal val="#ppt_y"/>
                                          </p:val>
                                        </p:tav>
                                      </p:tavLst>
                                    </p:anim>
                                  </p:childTnLst>
                                </p:cTn>
                              </p:par>
                            </p:childTnLst>
                          </p:cTn>
                        </p:par>
                        <p:par>
                          <p:cTn id="23" fill="hold">
                            <p:stCondLst>
                              <p:cond delay="750"/>
                            </p:stCondLst>
                            <p:childTnLst>
                              <p:par>
                                <p:cTn id="24" presetID="22" presetClass="entr" presetSubtype="1"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childTnLst>
                          </p:cTn>
                        </p:par>
                        <p:par>
                          <p:cTn id="27" fill="hold">
                            <p:stCondLst>
                              <p:cond delay="1250"/>
                            </p:stCondLst>
                            <p:childTnLst>
                              <p:par>
                                <p:cTn id="28" presetID="22" presetClass="entr" presetSubtype="1"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up)">
                                      <p:cBhvr>
                                        <p:cTn id="30" dur="500"/>
                                        <p:tgtEl>
                                          <p:spTgt spid="5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750" fill="hold"/>
                                        <p:tgtEl>
                                          <p:spTgt spid="37"/>
                                        </p:tgtEl>
                                        <p:attrNameLst>
                                          <p:attrName>ppt_x</p:attrName>
                                        </p:attrNameLst>
                                      </p:cBhvr>
                                      <p:tavLst>
                                        <p:tav tm="0">
                                          <p:val>
                                            <p:strVal val="#ppt_x"/>
                                          </p:val>
                                        </p:tav>
                                        <p:tav tm="100000">
                                          <p:val>
                                            <p:strVal val="#ppt_x"/>
                                          </p:val>
                                        </p:tav>
                                      </p:tavLst>
                                    </p:anim>
                                    <p:anim calcmode="lin" valueType="num">
                                      <p:cBhvr additive="base">
                                        <p:cTn id="36" dur="750" fill="hold"/>
                                        <p:tgtEl>
                                          <p:spTgt spid="37"/>
                                        </p:tgtEl>
                                        <p:attrNameLst>
                                          <p:attrName>ppt_y</p:attrName>
                                        </p:attrNameLst>
                                      </p:cBhvr>
                                      <p:tavLst>
                                        <p:tav tm="0">
                                          <p:val>
                                            <p:strVal val="1+#ppt_h/2"/>
                                          </p:val>
                                        </p:tav>
                                        <p:tav tm="100000">
                                          <p:val>
                                            <p:strVal val="#ppt_y"/>
                                          </p:val>
                                        </p:tav>
                                      </p:tavLst>
                                    </p:anim>
                                  </p:childTnLst>
                                </p:cTn>
                              </p:par>
                            </p:childTnLst>
                          </p:cTn>
                        </p:par>
                        <p:par>
                          <p:cTn id="37" fill="hold">
                            <p:stCondLst>
                              <p:cond delay="750"/>
                            </p:stCondLst>
                            <p:childTnLst>
                              <p:par>
                                <p:cTn id="38" presetID="22" presetClass="entr" presetSubtype="1"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up)">
                                      <p:cBhvr>
                                        <p:cTn id="40" dur="500"/>
                                        <p:tgtEl>
                                          <p:spTgt spid="46"/>
                                        </p:tgtEl>
                                      </p:cBhvr>
                                    </p:animEffect>
                                  </p:childTnLst>
                                </p:cTn>
                              </p:par>
                            </p:childTnLst>
                          </p:cTn>
                        </p:par>
                        <p:par>
                          <p:cTn id="41" fill="hold">
                            <p:stCondLst>
                              <p:cond delay="1250"/>
                            </p:stCondLst>
                            <p:childTnLst>
                              <p:par>
                                <p:cTn id="42" presetID="22" presetClass="entr" presetSubtype="1"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up)">
                                      <p:cBhvr>
                                        <p:cTn id="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323959" y="-3532219"/>
            <a:ext cx="465381" cy="9078703"/>
          </a:xfrm>
          <a:prstGeom prst="curvedConnector3">
            <a:avLst>
              <a:gd name="adj1" fmla="val 7019"/>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659836" y="1239823"/>
            <a:ext cx="1354266" cy="56063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160481" y="948521"/>
            <a:ext cx="1686377" cy="58535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4053429" y="1077248"/>
            <a:ext cx="347512" cy="179394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flipH="1" flipV="1">
            <a:off x="-1415488" y="-618695"/>
            <a:ext cx="851941" cy="3986373"/>
          </a:xfrm>
          <a:prstGeom prst="curvedConnector5">
            <a:avLst>
              <a:gd name="adj1" fmla="val -26833"/>
              <a:gd name="adj2" fmla="val 47917"/>
              <a:gd name="adj3" fmla="val 12683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329014" y="1832589"/>
            <a:ext cx="378439" cy="31418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Curved 219">
            <a:extLst>
              <a:ext uri="{FF2B5EF4-FFF2-40B4-BE49-F238E27FC236}">
                <a16:creationId xmlns:a16="http://schemas.microsoft.com/office/drawing/2014/main" id="{B0457F06-1251-4706-F2DB-12F692F2A0C8}"/>
              </a:ext>
            </a:extLst>
          </p:cNvPr>
          <p:cNvCxnSpPr>
            <a:cxnSpLocks/>
            <a:stCxn id="190" idx="2"/>
            <a:endCxn id="223" idx="0"/>
          </p:cNvCxnSpPr>
          <p:nvPr/>
        </p:nvCxnSpPr>
        <p:spPr>
          <a:xfrm rot="5400000">
            <a:off x="-2679673" y="161561"/>
            <a:ext cx="2311031" cy="50556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descr="A computer screen shot of a computer&#10;&#10;Description automatically generated">
            <a:extLst>
              <a:ext uri="{FF2B5EF4-FFF2-40B4-BE49-F238E27FC236}">
                <a16:creationId xmlns:a16="http://schemas.microsoft.com/office/drawing/2014/main" id="{EFD0DC85-3403-94AC-3497-38EB82E79D7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55" t="7683" r="7683" b="3455"/>
          <a:stretch/>
        </p:blipFill>
        <p:spPr>
          <a:xfrm>
            <a:off x="-5425730" y="3844905"/>
            <a:ext cx="2747488" cy="1559377"/>
          </a:xfrm>
          <a:prstGeom prst="rect">
            <a:avLst/>
          </a:prstGeom>
        </p:spPr>
      </p:pic>
      <p:sp>
        <p:nvSpPr>
          <p:cNvPr id="221" name="Rectangle 220">
            <a:extLst>
              <a:ext uri="{FF2B5EF4-FFF2-40B4-BE49-F238E27FC236}">
                <a16:creationId xmlns:a16="http://schemas.microsoft.com/office/drawing/2014/main" id="{DE135FBF-3230-93FC-6EEF-7F317F165536}"/>
              </a:ext>
            </a:extLst>
          </p:cNvPr>
          <p:cNvSpPr/>
          <p:nvPr/>
        </p:nvSpPr>
        <p:spPr>
          <a:xfrm>
            <a:off x="-5444781" y="3844905"/>
            <a:ext cx="2747488" cy="1549323"/>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A projection in video games means converting video game world space into screen space. It works like a camera and takes a number of pictures of the world per a second. There are two common types of projection, orthographic projection and perspective projection. However, this lecture will focus on perspective projection just. The perspective projection matrix is used to convert the video game world into the perspective mode of the screen.</a:t>
            </a:r>
          </a:p>
        </p:txBody>
      </p:sp>
      <p:pic>
        <p:nvPicPr>
          <p:cNvPr id="17" name="Picture 16">
            <a:extLst>
              <a:ext uri="{FF2B5EF4-FFF2-40B4-BE49-F238E27FC236}">
                <a16:creationId xmlns:a16="http://schemas.microsoft.com/office/drawing/2014/main" id="{FE5EB70F-709D-8045-F568-71A713ADE97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403" r="44964"/>
          <a:stretch/>
        </p:blipFill>
        <p:spPr>
          <a:xfrm>
            <a:off x="0" y="8741033"/>
            <a:ext cx="1316156" cy="1522292"/>
          </a:xfrm>
          <a:prstGeom prst="rect">
            <a:avLst/>
          </a:prstGeom>
        </p:spPr>
      </p:pic>
      <p:cxnSp>
        <p:nvCxnSpPr>
          <p:cNvPr id="20" name="Connector: Curved 19">
            <a:extLst>
              <a:ext uri="{FF2B5EF4-FFF2-40B4-BE49-F238E27FC236}">
                <a16:creationId xmlns:a16="http://schemas.microsoft.com/office/drawing/2014/main" id="{6FC45FE2-72EE-5BE9-B18A-65CE400A04D8}"/>
              </a:ext>
            </a:extLst>
          </p:cNvPr>
          <p:cNvCxnSpPr>
            <a:cxnSpLocks/>
            <a:stCxn id="223" idx="3"/>
            <a:endCxn id="17" idx="1"/>
          </p:cNvCxnSpPr>
          <p:nvPr/>
        </p:nvCxnSpPr>
        <p:spPr>
          <a:xfrm>
            <a:off x="-2678242" y="4624594"/>
            <a:ext cx="2678242" cy="487758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82BECA5-7FCA-5943-5ED7-9F671C5AB3D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736" r="58"/>
          <a:stretch/>
        </p:blipFill>
        <p:spPr>
          <a:xfrm>
            <a:off x="3994398" y="14160758"/>
            <a:ext cx="2589338" cy="1562690"/>
          </a:xfrm>
          <a:prstGeom prst="rect">
            <a:avLst/>
          </a:prstGeom>
        </p:spPr>
      </p:pic>
      <p:cxnSp>
        <p:nvCxnSpPr>
          <p:cNvPr id="16" name="Connector: Curved 15">
            <a:extLst>
              <a:ext uri="{FF2B5EF4-FFF2-40B4-BE49-F238E27FC236}">
                <a16:creationId xmlns:a16="http://schemas.microsoft.com/office/drawing/2014/main" id="{04F2F471-D174-E70B-8AC2-64E64C9B141F}"/>
              </a:ext>
            </a:extLst>
          </p:cNvPr>
          <p:cNvCxnSpPr>
            <a:cxnSpLocks/>
            <a:stCxn id="17" idx="3"/>
            <a:endCxn id="15" idx="1"/>
          </p:cNvCxnSpPr>
          <p:nvPr/>
        </p:nvCxnSpPr>
        <p:spPr>
          <a:xfrm>
            <a:off x="1316156" y="9502179"/>
            <a:ext cx="2678242" cy="543992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EE877AE-35AA-D3F3-9D8E-D0808991AC5C}"/>
              </a:ext>
            </a:extLst>
          </p:cNvPr>
          <p:cNvSpPr/>
          <p:nvPr/>
        </p:nvSpPr>
        <p:spPr>
          <a:xfrm>
            <a:off x="1943644" y="1923672"/>
            <a:ext cx="2258006" cy="5306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Aspect Ratio</a:t>
            </a:r>
          </a:p>
        </p:txBody>
      </p:sp>
      <p:sp>
        <p:nvSpPr>
          <p:cNvPr id="37" name="Rectangle 36">
            <a:extLst>
              <a:ext uri="{FF2B5EF4-FFF2-40B4-BE49-F238E27FC236}">
                <a16:creationId xmlns:a16="http://schemas.microsoft.com/office/drawing/2014/main" id="{197905D7-B003-D5BE-3875-E2DF504A82F6}"/>
              </a:ext>
            </a:extLst>
          </p:cNvPr>
          <p:cNvSpPr/>
          <p:nvPr/>
        </p:nvSpPr>
        <p:spPr>
          <a:xfrm>
            <a:off x="8056232" y="1905883"/>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Normalization</a:t>
            </a:r>
          </a:p>
        </p:txBody>
      </p:sp>
      <p:sp>
        <p:nvSpPr>
          <p:cNvPr id="38" name="Rectangle 37">
            <a:extLst>
              <a:ext uri="{FF2B5EF4-FFF2-40B4-BE49-F238E27FC236}">
                <a16:creationId xmlns:a16="http://schemas.microsoft.com/office/drawing/2014/main" id="{EBDFE749-1411-12D5-4C75-C27650C28380}"/>
              </a:ext>
            </a:extLst>
          </p:cNvPr>
          <p:cNvSpPr/>
          <p:nvPr/>
        </p:nvSpPr>
        <p:spPr>
          <a:xfrm>
            <a:off x="4999938" y="191740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Field of View</a:t>
            </a:r>
          </a:p>
        </p:txBody>
      </p:sp>
      <p:cxnSp>
        <p:nvCxnSpPr>
          <p:cNvPr id="39" name="Connector: Curved 38">
            <a:extLst>
              <a:ext uri="{FF2B5EF4-FFF2-40B4-BE49-F238E27FC236}">
                <a16:creationId xmlns:a16="http://schemas.microsoft.com/office/drawing/2014/main" id="{CBAEC718-849A-7B78-2810-F95BB2BA1610}"/>
              </a:ext>
            </a:extLst>
          </p:cNvPr>
          <p:cNvCxnSpPr>
            <a:cxnSpLocks/>
            <a:stCxn id="190" idx="2"/>
            <a:endCxn id="36" idx="0"/>
          </p:cNvCxnSpPr>
          <p:nvPr/>
        </p:nvCxnSpPr>
        <p:spPr>
          <a:xfrm rot="16200000" flipH="1">
            <a:off x="1843259" y="694284"/>
            <a:ext cx="389798" cy="2068977"/>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9D7B14F1-E741-01B0-3487-FC9832BE27C8}"/>
              </a:ext>
            </a:extLst>
          </p:cNvPr>
          <p:cNvCxnSpPr>
            <a:cxnSpLocks/>
            <a:stCxn id="190" idx="2"/>
            <a:endCxn id="38" idx="0"/>
          </p:cNvCxnSpPr>
          <p:nvPr/>
        </p:nvCxnSpPr>
        <p:spPr>
          <a:xfrm rot="16200000" flipH="1">
            <a:off x="3374538" y="-836995"/>
            <a:ext cx="383534" cy="512527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A2ADF514-D78A-5125-C58E-995D32FF872F}"/>
              </a:ext>
            </a:extLst>
          </p:cNvPr>
          <p:cNvCxnSpPr>
            <a:cxnSpLocks/>
            <a:stCxn id="190" idx="2"/>
            <a:endCxn id="37" idx="0"/>
          </p:cNvCxnSpPr>
          <p:nvPr/>
        </p:nvCxnSpPr>
        <p:spPr>
          <a:xfrm rot="16200000" flipH="1">
            <a:off x="4908448" y="-2370905"/>
            <a:ext cx="372009" cy="81815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0572802D-7B34-46B2-BD88-B10437321036}"/>
              </a:ext>
            </a:extLst>
          </p:cNvPr>
          <p:cNvCxnSpPr>
            <a:cxnSpLocks/>
            <a:stCxn id="36" idx="2"/>
            <a:endCxn id="53" idx="0"/>
          </p:cNvCxnSpPr>
          <p:nvPr/>
        </p:nvCxnSpPr>
        <p:spPr>
          <a:xfrm rot="5400000">
            <a:off x="2823617" y="2685596"/>
            <a:ext cx="480272" cy="17788"/>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DB2EDAF1-B40A-47B7-BC34-C442184C3B33}"/>
              </a:ext>
            </a:extLst>
          </p:cNvPr>
          <p:cNvCxnSpPr>
            <a:cxnSpLocks/>
            <a:stCxn id="38" idx="2"/>
            <a:endCxn id="54" idx="0"/>
          </p:cNvCxnSpPr>
          <p:nvPr/>
        </p:nvCxnSpPr>
        <p:spPr>
          <a:xfrm rot="16200000" flipH="1">
            <a:off x="5886373" y="2690657"/>
            <a:ext cx="486537" cy="14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2C05C8FF-CAC3-F165-63BB-2AA0A5D55FFC}"/>
              </a:ext>
            </a:extLst>
          </p:cNvPr>
          <p:cNvCxnSpPr>
            <a:cxnSpLocks/>
            <a:stCxn id="37" idx="2"/>
            <a:endCxn id="55" idx="0"/>
          </p:cNvCxnSpPr>
          <p:nvPr/>
        </p:nvCxnSpPr>
        <p:spPr>
          <a:xfrm rot="5400000">
            <a:off x="8936205" y="2685595"/>
            <a:ext cx="498061" cy="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156">
            <a:extLst>
              <a:ext uri="{FF2B5EF4-FFF2-40B4-BE49-F238E27FC236}">
                <a16:creationId xmlns:a16="http://schemas.microsoft.com/office/drawing/2014/main" id="{D552F525-5084-B8CB-2547-AAF09520E2B0}"/>
              </a:ext>
            </a:extLst>
          </p:cNvPr>
          <p:cNvPicPr>
            <a:picLocks noChangeAspect="1"/>
          </p:cNvPicPr>
          <p:nvPr/>
        </p:nvPicPr>
        <p:blipFill rotWithShape="1">
          <a:blip r:embed="rId9">
            <a:extLst>
              <a:ext uri="{28A0092B-C50C-407E-A947-70E740481C1C}">
                <a14:useLocalDpi xmlns:a14="http://schemas.microsoft.com/office/drawing/2010/main" val="0"/>
              </a:ext>
            </a:extLst>
          </a:blip>
          <a:srcRect l="10713" r="48029"/>
          <a:stretch/>
        </p:blipFill>
        <p:spPr>
          <a:xfrm>
            <a:off x="1726578" y="2934626"/>
            <a:ext cx="2656562" cy="3621907"/>
          </a:xfrm>
          <a:prstGeom prst="rect">
            <a:avLst/>
          </a:prstGeom>
        </p:spPr>
      </p:pic>
      <p:pic>
        <p:nvPicPr>
          <p:cNvPr id="54" name="Picture 157">
            <a:extLst>
              <a:ext uri="{FF2B5EF4-FFF2-40B4-BE49-F238E27FC236}">
                <a16:creationId xmlns:a16="http://schemas.microsoft.com/office/drawing/2014/main" id="{68161983-F5AA-2512-5BE4-80ECD005DF7A}"/>
              </a:ext>
            </a:extLst>
          </p:cNvPr>
          <p:cNvPicPr>
            <a:picLocks noChangeAspect="1"/>
          </p:cNvPicPr>
          <p:nvPr/>
        </p:nvPicPr>
        <p:blipFill rotWithShape="1">
          <a:blip r:embed="rId10">
            <a:grayscl/>
            <a:extLst>
              <a:ext uri="{28A0092B-C50C-407E-A947-70E740481C1C}">
                <a14:useLocalDpi xmlns:a14="http://schemas.microsoft.com/office/drawing/2010/main" val="0"/>
              </a:ext>
            </a:extLst>
          </a:blip>
          <a:srcRect l="13380" t="-238" r="45362" b="238"/>
          <a:stretch/>
        </p:blipFill>
        <p:spPr>
          <a:xfrm>
            <a:off x="4802061" y="2934627"/>
            <a:ext cx="2656562" cy="3621907"/>
          </a:xfrm>
          <a:prstGeom prst="rect">
            <a:avLst/>
          </a:prstGeom>
        </p:spPr>
      </p:pic>
      <p:pic>
        <p:nvPicPr>
          <p:cNvPr id="55" name="Picture 158">
            <a:extLst>
              <a:ext uri="{FF2B5EF4-FFF2-40B4-BE49-F238E27FC236}">
                <a16:creationId xmlns:a16="http://schemas.microsoft.com/office/drawing/2014/main" id="{9F6CAF00-B86F-7058-380D-11BA7B5171A2}"/>
              </a:ext>
            </a:extLst>
          </p:cNvPr>
          <p:cNvPicPr>
            <a:picLocks noChangeAspect="1"/>
          </p:cNvPicPr>
          <p:nvPr/>
        </p:nvPicPr>
        <p:blipFill rotWithShape="1">
          <a:blip r:embed="rId11">
            <a:grayscl/>
            <a:extLst>
              <a:ext uri="{28A0092B-C50C-407E-A947-70E740481C1C}">
                <a14:useLocalDpi xmlns:a14="http://schemas.microsoft.com/office/drawing/2010/main" val="0"/>
              </a:ext>
            </a:extLst>
          </a:blip>
          <a:srcRect l="13727" t="318" r="45015" b="-318"/>
          <a:stretch/>
        </p:blipFill>
        <p:spPr>
          <a:xfrm>
            <a:off x="7856953" y="2934626"/>
            <a:ext cx="2656562" cy="3621907"/>
          </a:xfrm>
          <a:prstGeom prst="rect">
            <a:avLst/>
          </a:prstGeom>
        </p:spPr>
      </p:pic>
      <p:sp>
        <p:nvSpPr>
          <p:cNvPr id="27" name="Rectangle 26">
            <a:extLst>
              <a:ext uri="{FF2B5EF4-FFF2-40B4-BE49-F238E27FC236}">
                <a16:creationId xmlns:a16="http://schemas.microsoft.com/office/drawing/2014/main" id="{B58F4158-B788-9CCA-690F-678D472E7EE7}"/>
              </a:ext>
            </a:extLst>
          </p:cNvPr>
          <p:cNvSpPr/>
          <p:nvPr/>
        </p:nvSpPr>
        <p:spPr>
          <a:xfrm>
            <a:off x="1741103" y="2953348"/>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Adjusting x and y values based on the screen height and width values. The x component of the vector is multiplied by the aspect ratio in order to know how much of the video game world will show on the screen.</a:t>
            </a:r>
          </a:p>
        </p:txBody>
      </p:sp>
    </p:spTree>
    <p:extLst>
      <p:ext uri="{BB962C8B-B14F-4D97-AF65-F5344CB8AC3E}">
        <p14:creationId xmlns:p14="http://schemas.microsoft.com/office/powerpoint/2010/main" val="454233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323959" y="-3532219"/>
            <a:ext cx="465381" cy="9078703"/>
          </a:xfrm>
          <a:prstGeom prst="curvedConnector3">
            <a:avLst>
              <a:gd name="adj1" fmla="val 497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659836" y="1239823"/>
            <a:ext cx="1354266" cy="56063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160481" y="948521"/>
            <a:ext cx="1686377" cy="58535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4053429" y="1077248"/>
            <a:ext cx="347512" cy="179394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flipH="1" flipV="1">
            <a:off x="-1415488" y="-618695"/>
            <a:ext cx="851941" cy="3986373"/>
          </a:xfrm>
          <a:prstGeom prst="curvedConnector5">
            <a:avLst>
              <a:gd name="adj1" fmla="val -26833"/>
              <a:gd name="adj2" fmla="val 47917"/>
              <a:gd name="adj3" fmla="val 12683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329014" y="1832589"/>
            <a:ext cx="378439" cy="31418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Curved 219">
            <a:extLst>
              <a:ext uri="{FF2B5EF4-FFF2-40B4-BE49-F238E27FC236}">
                <a16:creationId xmlns:a16="http://schemas.microsoft.com/office/drawing/2014/main" id="{B0457F06-1251-4706-F2DB-12F692F2A0C8}"/>
              </a:ext>
            </a:extLst>
          </p:cNvPr>
          <p:cNvCxnSpPr>
            <a:cxnSpLocks/>
            <a:stCxn id="190" idx="2"/>
            <a:endCxn id="223" idx="0"/>
          </p:cNvCxnSpPr>
          <p:nvPr/>
        </p:nvCxnSpPr>
        <p:spPr>
          <a:xfrm rot="5400000">
            <a:off x="-2679673" y="161561"/>
            <a:ext cx="2311031" cy="50556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descr="A computer screen shot of a computer&#10;&#10;Description automatically generated">
            <a:extLst>
              <a:ext uri="{FF2B5EF4-FFF2-40B4-BE49-F238E27FC236}">
                <a16:creationId xmlns:a16="http://schemas.microsoft.com/office/drawing/2014/main" id="{EFD0DC85-3403-94AC-3497-38EB82E79D7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55" t="7683" r="7683" b="3455"/>
          <a:stretch/>
        </p:blipFill>
        <p:spPr>
          <a:xfrm>
            <a:off x="-5425730" y="3844905"/>
            <a:ext cx="2747488" cy="1559377"/>
          </a:xfrm>
          <a:prstGeom prst="rect">
            <a:avLst/>
          </a:prstGeom>
        </p:spPr>
      </p:pic>
      <p:sp>
        <p:nvSpPr>
          <p:cNvPr id="221" name="Rectangle 220">
            <a:extLst>
              <a:ext uri="{FF2B5EF4-FFF2-40B4-BE49-F238E27FC236}">
                <a16:creationId xmlns:a16="http://schemas.microsoft.com/office/drawing/2014/main" id="{DE135FBF-3230-93FC-6EEF-7F317F165536}"/>
              </a:ext>
            </a:extLst>
          </p:cNvPr>
          <p:cNvSpPr/>
          <p:nvPr/>
        </p:nvSpPr>
        <p:spPr>
          <a:xfrm>
            <a:off x="-5444781" y="3844905"/>
            <a:ext cx="2747488" cy="1549323"/>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A projection in video games means converting video game world space into screen space. It works like a camera and takes a number of pictures of the world per a second. There are two common types of projection, orthographic projection and perspective projection. However, this lecture will focus on perspective projection just. The perspective projection matrix is used to convert the video game world into the perspective mode of the screen.</a:t>
            </a:r>
          </a:p>
        </p:txBody>
      </p:sp>
      <p:pic>
        <p:nvPicPr>
          <p:cNvPr id="17" name="Picture 16">
            <a:extLst>
              <a:ext uri="{FF2B5EF4-FFF2-40B4-BE49-F238E27FC236}">
                <a16:creationId xmlns:a16="http://schemas.microsoft.com/office/drawing/2014/main" id="{FE5EB70F-709D-8045-F568-71A713ADE97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403" r="44964"/>
          <a:stretch/>
        </p:blipFill>
        <p:spPr>
          <a:xfrm>
            <a:off x="0" y="8741033"/>
            <a:ext cx="1316156" cy="1522292"/>
          </a:xfrm>
          <a:prstGeom prst="rect">
            <a:avLst/>
          </a:prstGeom>
        </p:spPr>
      </p:pic>
      <p:cxnSp>
        <p:nvCxnSpPr>
          <p:cNvPr id="20" name="Connector: Curved 19">
            <a:extLst>
              <a:ext uri="{FF2B5EF4-FFF2-40B4-BE49-F238E27FC236}">
                <a16:creationId xmlns:a16="http://schemas.microsoft.com/office/drawing/2014/main" id="{6FC45FE2-72EE-5BE9-B18A-65CE400A04D8}"/>
              </a:ext>
            </a:extLst>
          </p:cNvPr>
          <p:cNvCxnSpPr>
            <a:cxnSpLocks/>
            <a:stCxn id="223" idx="3"/>
            <a:endCxn id="17" idx="1"/>
          </p:cNvCxnSpPr>
          <p:nvPr/>
        </p:nvCxnSpPr>
        <p:spPr>
          <a:xfrm>
            <a:off x="-2678242" y="4624594"/>
            <a:ext cx="2678242" cy="487758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82BECA5-7FCA-5943-5ED7-9F671C5AB3D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736" r="58"/>
          <a:stretch/>
        </p:blipFill>
        <p:spPr>
          <a:xfrm>
            <a:off x="3994398" y="14160758"/>
            <a:ext cx="2589338" cy="1562690"/>
          </a:xfrm>
          <a:prstGeom prst="rect">
            <a:avLst/>
          </a:prstGeom>
        </p:spPr>
      </p:pic>
      <p:cxnSp>
        <p:nvCxnSpPr>
          <p:cNvPr id="16" name="Connector: Curved 15">
            <a:extLst>
              <a:ext uri="{FF2B5EF4-FFF2-40B4-BE49-F238E27FC236}">
                <a16:creationId xmlns:a16="http://schemas.microsoft.com/office/drawing/2014/main" id="{04F2F471-D174-E70B-8AC2-64E64C9B141F}"/>
              </a:ext>
            </a:extLst>
          </p:cNvPr>
          <p:cNvCxnSpPr>
            <a:cxnSpLocks/>
            <a:stCxn id="17" idx="3"/>
            <a:endCxn id="15" idx="1"/>
          </p:cNvCxnSpPr>
          <p:nvPr/>
        </p:nvCxnSpPr>
        <p:spPr>
          <a:xfrm>
            <a:off x="1316156" y="9502179"/>
            <a:ext cx="2678242" cy="543992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EE877AE-35AA-D3F3-9D8E-D0808991AC5C}"/>
              </a:ext>
            </a:extLst>
          </p:cNvPr>
          <p:cNvSpPr/>
          <p:nvPr/>
        </p:nvSpPr>
        <p:spPr>
          <a:xfrm>
            <a:off x="1943644" y="1923672"/>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Aspect Ratio</a:t>
            </a:r>
          </a:p>
        </p:txBody>
      </p:sp>
      <p:sp>
        <p:nvSpPr>
          <p:cNvPr id="37" name="Rectangle 36">
            <a:extLst>
              <a:ext uri="{FF2B5EF4-FFF2-40B4-BE49-F238E27FC236}">
                <a16:creationId xmlns:a16="http://schemas.microsoft.com/office/drawing/2014/main" id="{197905D7-B003-D5BE-3875-E2DF504A82F6}"/>
              </a:ext>
            </a:extLst>
          </p:cNvPr>
          <p:cNvSpPr/>
          <p:nvPr/>
        </p:nvSpPr>
        <p:spPr>
          <a:xfrm>
            <a:off x="8056232" y="1905883"/>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Normalization</a:t>
            </a:r>
          </a:p>
        </p:txBody>
      </p:sp>
      <p:sp>
        <p:nvSpPr>
          <p:cNvPr id="38" name="Rectangle 37">
            <a:extLst>
              <a:ext uri="{FF2B5EF4-FFF2-40B4-BE49-F238E27FC236}">
                <a16:creationId xmlns:a16="http://schemas.microsoft.com/office/drawing/2014/main" id="{EBDFE749-1411-12D5-4C75-C27650C28380}"/>
              </a:ext>
            </a:extLst>
          </p:cNvPr>
          <p:cNvSpPr/>
          <p:nvPr/>
        </p:nvSpPr>
        <p:spPr>
          <a:xfrm>
            <a:off x="4999938" y="1917408"/>
            <a:ext cx="2258006" cy="5306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Field of View</a:t>
            </a:r>
          </a:p>
        </p:txBody>
      </p:sp>
      <p:cxnSp>
        <p:nvCxnSpPr>
          <p:cNvPr id="39" name="Connector: Curved 38">
            <a:extLst>
              <a:ext uri="{FF2B5EF4-FFF2-40B4-BE49-F238E27FC236}">
                <a16:creationId xmlns:a16="http://schemas.microsoft.com/office/drawing/2014/main" id="{CBAEC718-849A-7B78-2810-F95BB2BA1610}"/>
              </a:ext>
            </a:extLst>
          </p:cNvPr>
          <p:cNvCxnSpPr>
            <a:cxnSpLocks/>
            <a:stCxn id="190" idx="2"/>
            <a:endCxn id="36" idx="0"/>
          </p:cNvCxnSpPr>
          <p:nvPr/>
        </p:nvCxnSpPr>
        <p:spPr>
          <a:xfrm rot="16200000" flipH="1">
            <a:off x="1843259" y="694284"/>
            <a:ext cx="389798" cy="206897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9D7B14F1-E741-01B0-3487-FC9832BE27C8}"/>
              </a:ext>
            </a:extLst>
          </p:cNvPr>
          <p:cNvCxnSpPr>
            <a:cxnSpLocks/>
            <a:stCxn id="190" idx="2"/>
            <a:endCxn id="38" idx="0"/>
          </p:cNvCxnSpPr>
          <p:nvPr/>
        </p:nvCxnSpPr>
        <p:spPr>
          <a:xfrm rot="16200000" flipH="1">
            <a:off x="3374538" y="-836995"/>
            <a:ext cx="383534" cy="5125271"/>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A2ADF514-D78A-5125-C58E-995D32FF872F}"/>
              </a:ext>
            </a:extLst>
          </p:cNvPr>
          <p:cNvCxnSpPr>
            <a:cxnSpLocks/>
            <a:stCxn id="190" idx="2"/>
            <a:endCxn id="37" idx="0"/>
          </p:cNvCxnSpPr>
          <p:nvPr/>
        </p:nvCxnSpPr>
        <p:spPr>
          <a:xfrm rot="16200000" flipH="1">
            <a:off x="4908448" y="-2370905"/>
            <a:ext cx="372009" cy="81815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0572802D-7B34-46B2-BD88-B10437321036}"/>
              </a:ext>
            </a:extLst>
          </p:cNvPr>
          <p:cNvCxnSpPr>
            <a:cxnSpLocks/>
            <a:stCxn id="36" idx="2"/>
            <a:endCxn id="53" idx="0"/>
          </p:cNvCxnSpPr>
          <p:nvPr/>
        </p:nvCxnSpPr>
        <p:spPr>
          <a:xfrm rot="5400000">
            <a:off x="2823617" y="2685596"/>
            <a:ext cx="480272" cy="17788"/>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DB2EDAF1-B40A-47B7-BC34-C442184C3B33}"/>
              </a:ext>
            </a:extLst>
          </p:cNvPr>
          <p:cNvCxnSpPr>
            <a:cxnSpLocks/>
            <a:stCxn id="38" idx="2"/>
            <a:endCxn id="54" idx="0"/>
          </p:cNvCxnSpPr>
          <p:nvPr/>
        </p:nvCxnSpPr>
        <p:spPr>
          <a:xfrm rot="16200000" flipH="1">
            <a:off x="5886373" y="2690657"/>
            <a:ext cx="486537" cy="1401"/>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2C05C8FF-CAC3-F165-63BB-2AA0A5D55FFC}"/>
              </a:ext>
            </a:extLst>
          </p:cNvPr>
          <p:cNvCxnSpPr>
            <a:cxnSpLocks/>
            <a:stCxn id="37" idx="2"/>
            <a:endCxn id="55" idx="0"/>
          </p:cNvCxnSpPr>
          <p:nvPr/>
        </p:nvCxnSpPr>
        <p:spPr>
          <a:xfrm rot="5400000">
            <a:off x="8936205" y="2685595"/>
            <a:ext cx="498061" cy="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156">
            <a:extLst>
              <a:ext uri="{FF2B5EF4-FFF2-40B4-BE49-F238E27FC236}">
                <a16:creationId xmlns:a16="http://schemas.microsoft.com/office/drawing/2014/main" id="{D552F525-5084-B8CB-2547-AAF09520E2B0}"/>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10713" r="48029"/>
          <a:stretch/>
        </p:blipFill>
        <p:spPr>
          <a:xfrm>
            <a:off x="1726578" y="2934626"/>
            <a:ext cx="2656562" cy="3621907"/>
          </a:xfrm>
          <a:prstGeom prst="rect">
            <a:avLst/>
          </a:prstGeom>
        </p:spPr>
      </p:pic>
      <p:pic>
        <p:nvPicPr>
          <p:cNvPr id="54" name="Picture 157">
            <a:extLst>
              <a:ext uri="{FF2B5EF4-FFF2-40B4-BE49-F238E27FC236}">
                <a16:creationId xmlns:a16="http://schemas.microsoft.com/office/drawing/2014/main" id="{68161983-F5AA-2512-5BE4-80ECD005DF7A}"/>
              </a:ext>
            </a:extLst>
          </p:cNvPr>
          <p:cNvPicPr>
            <a:picLocks noChangeAspect="1"/>
          </p:cNvPicPr>
          <p:nvPr/>
        </p:nvPicPr>
        <p:blipFill rotWithShape="1">
          <a:blip r:embed="rId11">
            <a:extLst>
              <a:ext uri="{28A0092B-C50C-407E-A947-70E740481C1C}">
                <a14:useLocalDpi xmlns:a14="http://schemas.microsoft.com/office/drawing/2010/main" val="0"/>
              </a:ext>
            </a:extLst>
          </a:blip>
          <a:srcRect l="13380" t="-238" r="45362" b="238"/>
          <a:stretch/>
        </p:blipFill>
        <p:spPr>
          <a:xfrm>
            <a:off x="4802061" y="2934627"/>
            <a:ext cx="2656562" cy="3621907"/>
          </a:xfrm>
          <a:prstGeom prst="rect">
            <a:avLst/>
          </a:prstGeom>
        </p:spPr>
      </p:pic>
      <p:pic>
        <p:nvPicPr>
          <p:cNvPr id="55" name="Picture 158">
            <a:extLst>
              <a:ext uri="{FF2B5EF4-FFF2-40B4-BE49-F238E27FC236}">
                <a16:creationId xmlns:a16="http://schemas.microsoft.com/office/drawing/2014/main" id="{9F6CAF00-B86F-7058-380D-11BA7B5171A2}"/>
              </a:ext>
            </a:extLst>
          </p:cNvPr>
          <p:cNvPicPr>
            <a:picLocks noChangeAspect="1"/>
          </p:cNvPicPr>
          <p:nvPr/>
        </p:nvPicPr>
        <p:blipFill rotWithShape="1">
          <a:blip r:embed="rId12">
            <a:grayscl/>
            <a:extLst>
              <a:ext uri="{28A0092B-C50C-407E-A947-70E740481C1C}">
                <a14:useLocalDpi xmlns:a14="http://schemas.microsoft.com/office/drawing/2010/main" val="0"/>
              </a:ext>
            </a:extLst>
          </a:blip>
          <a:srcRect l="13727" t="318" r="45015" b="-318"/>
          <a:stretch/>
        </p:blipFill>
        <p:spPr>
          <a:xfrm>
            <a:off x="7856953" y="2934626"/>
            <a:ext cx="2656562" cy="3621907"/>
          </a:xfrm>
          <a:prstGeom prst="rect">
            <a:avLst/>
          </a:prstGeom>
        </p:spPr>
      </p:pic>
      <p:sp>
        <p:nvSpPr>
          <p:cNvPr id="27" name="Rectangle 26">
            <a:extLst>
              <a:ext uri="{FF2B5EF4-FFF2-40B4-BE49-F238E27FC236}">
                <a16:creationId xmlns:a16="http://schemas.microsoft.com/office/drawing/2014/main" id="{B58F4158-B788-9CCA-690F-678D472E7EE7}"/>
              </a:ext>
            </a:extLst>
          </p:cNvPr>
          <p:cNvSpPr/>
          <p:nvPr/>
        </p:nvSpPr>
        <p:spPr>
          <a:xfrm>
            <a:off x="1711324" y="2940890"/>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Adjusting x and y values based on the screen height and width values. The x component of the vector is multiplied by the aspect ratio in order to know how much of the video game world will show on the screen. </a:t>
            </a:r>
          </a:p>
        </p:txBody>
      </p:sp>
      <p:sp>
        <p:nvSpPr>
          <p:cNvPr id="8" name="Rectangle 7">
            <a:extLst>
              <a:ext uri="{FF2B5EF4-FFF2-40B4-BE49-F238E27FC236}">
                <a16:creationId xmlns:a16="http://schemas.microsoft.com/office/drawing/2014/main" id="{42A4DD8D-5A12-29C2-92F6-A4C411F83A38}"/>
              </a:ext>
            </a:extLst>
          </p:cNvPr>
          <p:cNvSpPr/>
          <p:nvPr/>
        </p:nvSpPr>
        <p:spPr>
          <a:xfrm>
            <a:off x="4816586" y="2953348"/>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Adjust x and y values based on the FOV angle. The x and y components of the vector are multiplied by the cot(FOV angle / 2) in order to know how much of the video game world will show on the screen and the size of the objects. If the FOV angle is smaller, the objects will be bigger.</a:t>
            </a:r>
          </a:p>
        </p:txBody>
      </p:sp>
    </p:spTree>
    <p:extLst>
      <p:ext uri="{BB962C8B-B14F-4D97-AF65-F5344CB8AC3E}">
        <p14:creationId xmlns:p14="http://schemas.microsoft.com/office/powerpoint/2010/main" val="17227190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after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323959" y="-3532219"/>
            <a:ext cx="465381" cy="9078703"/>
          </a:xfrm>
          <a:prstGeom prst="curvedConnector3">
            <a:avLst>
              <a:gd name="adj1" fmla="val 497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659836" y="1239823"/>
            <a:ext cx="1354266" cy="56063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160481" y="948521"/>
            <a:ext cx="1686377" cy="58535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4053429" y="1077248"/>
            <a:ext cx="347512" cy="179394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flipH="1" flipV="1">
            <a:off x="-1415488" y="-618695"/>
            <a:ext cx="851941" cy="3986373"/>
          </a:xfrm>
          <a:prstGeom prst="curvedConnector5">
            <a:avLst>
              <a:gd name="adj1" fmla="val -26833"/>
              <a:gd name="adj2" fmla="val 47917"/>
              <a:gd name="adj3" fmla="val 12683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329014" y="1832589"/>
            <a:ext cx="378439" cy="31418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Curved 219">
            <a:extLst>
              <a:ext uri="{FF2B5EF4-FFF2-40B4-BE49-F238E27FC236}">
                <a16:creationId xmlns:a16="http://schemas.microsoft.com/office/drawing/2014/main" id="{B0457F06-1251-4706-F2DB-12F692F2A0C8}"/>
              </a:ext>
            </a:extLst>
          </p:cNvPr>
          <p:cNvCxnSpPr>
            <a:cxnSpLocks/>
            <a:stCxn id="190" idx="2"/>
            <a:endCxn id="223" idx="0"/>
          </p:cNvCxnSpPr>
          <p:nvPr/>
        </p:nvCxnSpPr>
        <p:spPr>
          <a:xfrm rot="5400000">
            <a:off x="-2679673" y="161561"/>
            <a:ext cx="2311031" cy="50556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descr="A computer screen shot of a computer&#10;&#10;Description automatically generated">
            <a:extLst>
              <a:ext uri="{FF2B5EF4-FFF2-40B4-BE49-F238E27FC236}">
                <a16:creationId xmlns:a16="http://schemas.microsoft.com/office/drawing/2014/main" id="{EFD0DC85-3403-94AC-3497-38EB82E79D7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55" t="7683" r="7683" b="3455"/>
          <a:stretch/>
        </p:blipFill>
        <p:spPr>
          <a:xfrm>
            <a:off x="-5425730" y="3844905"/>
            <a:ext cx="2747488" cy="1559377"/>
          </a:xfrm>
          <a:prstGeom prst="rect">
            <a:avLst/>
          </a:prstGeom>
        </p:spPr>
      </p:pic>
      <p:sp>
        <p:nvSpPr>
          <p:cNvPr id="221" name="Rectangle 220">
            <a:extLst>
              <a:ext uri="{FF2B5EF4-FFF2-40B4-BE49-F238E27FC236}">
                <a16:creationId xmlns:a16="http://schemas.microsoft.com/office/drawing/2014/main" id="{DE135FBF-3230-93FC-6EEF-7F317F165536}"/>
              </a:ext>
            </a:extLst>
          </p:cNvPr>
          <p:cNvSpPr/>
          <p:nvPr/>
        </p:nvSpPr>
        <p:spPr>
          <a:xfrm>
            <a:off x="-5444781" y="3844905"/>
            <a:ext cx="2747488" cy="1549323"/>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A projection in video games means converting video game world space into screen space. It works like a camera and takes a number of pictures of the world per a second. There are two common types of projection, orthographic projection and perspective projection. However, this lecture will focus on perspective projection just. The perspective projection matrix is used to convert the video game world into the perspective mode of the screen.</a:t>
            </a:r>
          </a:p>
        </p:txBody>
      </p:sp>
      <p:pic>
        <p:nvPicPr>
          <p:cNvPr id="17" name="Picture 16">
            <a:extLst>
              <a:ext uri="{FF2B5EF4-FFF2-40B4-BE49-F238E27FC236}">
                <a16:creationId xmlns:a16="http://schemas.microsoft.com/office/drawing/2014/main" id="{FE5EB70F-709D-8045-F568-71A713ADE97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403" r="44964"/>
          <a:stretch/>
        </p:blipFill>
        <p:spPr>
          <a:xfrm>
            <a:off x="0" y="8741033"/>
            <a:ext cx="1316156" cy="1522292"/>
          </a:xfrm>
          <a:prstGeom prst="rect">
            <a:avLst/>
          </a:prstGeom>
        </p:spPr>
      </p:pic>
      <p:cxnSp>
        <p:nvCxnSpPr>
          <p:cNvPr id="20" name="Connector: Curved 19">
            <a:extLst>
              <a:ext uri="{FF2B5EF4-FFF2-40B4-BE49-F238E27FC236}">
                <a16:creationId xmlns:a16="http://schemas.microsoft.com/office/drawing/2014/main" id="{6FC45FE2-72EE-5BE9-B18A-65CE400A04D8}"/>
              </a:ext>
            </a:extLst>
          </p:cNvPr>
          <p:cNvCxnSpPr>
            <a:cxnSpLocks/>
            <a:stCxn id="223" idx="3"/>
            <a:endCxn id="17" idx="1"/>
          </p:cNvCxnSpPr>
          <p:nvPr/>
        </p:nvCxnSpPr>
        <p:spPr>
          <a:xfrm>
            <a:off x="-2678242" y="4624594"/>
            <a:ext cx="2678242" cy="487758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82BECA5-7FCA-5943-5ED7-9F671C5AB3D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736" r="58"/>
          <a:stretch/>
        </p:blipFill>
        <p:spPr>
          <a:xfrm>
            <a:off x="3994398" y="14160758"/>
            <a:ext cx="2589338" cy="1562690"/>
          </a:xfrm>
          <a:prstGeom prst="rect">
            <a:avLst/>
          </a:prstGeom>
        </p:spPr>
      </p:pic>
      <p:cxnSp>
        <p:nvCxnSpPr>
          <p:cNvPr id="16" name="Connector: Curved 15">
            <a:extLst>
              <a:ext uri="{FF2B5EF4-FFF2-40B4-BE49-F238E27FC236}">
                <a16:creationId xmlns:a16="http://schemas.microsoft.com/office/drawing/2014/main" id="{04F2F471-D174-E70B-8AC2-64E64C9B141F}"/>
              </a:ext>
            </a:extLst>
          </p:cNvPr>
          <p:cNvCxnSpPr>
            <a:cxnSpLocks/>
            <a:stCxn id="17" idx="3"/>
            <a:endCxn id="15" idx="1"/>
          </p:cNvCxnSpPr>
          <p:nvPr/>
        </p:nvCxnSpPr>
        <p:spPr>
          <a:xfrm>
            <a:off x="1316156" y="9502179"/>
            <a:ext cx="2678242" cy="543992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EE877AE-35AA-D3F3-9D8E-D0808991AC5C}"/>
              </a:ext>
            </a:extLst>
          </p:cNvPr>
          <p:cNvSpPr/>
          <p:nvPr/>
        </p:nvSpPr>
        <p:spPr>
          <a:xfrm>
            <a:off x="1943644" y="1923672"/>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Aspect Ratio</a:t>
            </a:r>
          </a:p>
        </p:txBody>
      </p:sp>
      <p:sp>
        <p:nvSpPr>
          <p:cNvPr id="37" name="Rectangle 36">
            <a:extLst>
              <a:ext uri="{FF2B5EF4-FFF2-40B4-BE49-F238E27FC236}">
                <a16:creationId xmlns:a16="http://schemas.microsoft.com/office/drawing/2014/main" id="{197905D7-B003-D5BE-3875-E2DF504A82F6}"/>
              </a:ext>
            </a:extLst>
          </p:cNvPr>
          <p:cNvSpPr/>
          <p:nvPr/>
        </p:nvSpPr>
        <p:spPr>
          <a:xfrm>
            <a:off x="8056232" y="1905883"/>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Normalization</a:t>
            </a:r>
          </a:p>
        </p:txBody>
      </p:sp>
      <p:sp>
        <p:nvSpPr>
          <p:cNvPr id="38" name="Rectangle 37">
            <a:extLst>
              <a:ext uri="{FF2B5EF4-FFF2-40B4-BE49-F238E27FC236}">
                <a16:creationId xmlns:a16="http://schemas.microsoft.com/office/drawing/2014/main" id="{EBDFE749-1411-12D5-4C75-C27650C28380}"/>
              </a:ext>
            </a:extLst>
          </p:cNvPr>
          <p:cNvSpPr/>
          <p:nvPr/>
        </p:nvSpPr>
        <p:spPr>
          <a:xfrm>
            <a:off x="4999938" y="1917408"/>
            <a:ext cx="2258006" cy="5306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Field of View</a:t>
            </a:r>
          </a:p>
        </p:txBody>
      </p:sp>
      <p:cxnSp>
        <p:nvCxnSpPr>
          <p:cNvPr id="39" name="Connector: Curved 38">
            <a:extLst>
              <a:ext uri="{FF2B5EF4-FFF2-40B4-BE49-F238E27FC236}">
                <a16:creationId xmlns:a16="http://schemas.microsoft.com/office/drawing/2014/main" id="{CBAEC718-849A-7B78-2810-F95BB2BA1610}"/>
              </a:ext>
            </a:extLst>
          </p:cNvPr>
          <p:cNvCxnSpPr>
            <a:cxnSpLocks/>
            <a:stCxn id="190" idx="2"/>
            <a:endCxn id="36" idx="0"/>
          </p:cNvCxnSpPr>
          <p:nvPr/>
        </p:nvCxnSpPr>
        <p:spPr>
          <a:xfrm rot="16200000" flipH="1">
            <a:off x="1843259" y="694284"/>
            <a:ext cx="389798" cy="206897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9D7B14F1-E741-01B0-3487-FC9832BE27C8}"/>
              </a:ext>
            </a:extLst>
          </p:cNvPr>
          <p:cNvCxnSpPr>
            <a:cxnSpLocks/>
            <a:stCxn id="190" idx="2"/>
            <a:endCxn id="38" idx="0"/>
          </p:cNvCxnSpPr>
          <p:nvPr/>
        </p:nvCxnSpPr>
        <p:spPr>
          <a:xfrm rot="16200000" flipH="1">
            <a:off x="3374538" y="-836995"/>
            <a:ext cx="383534" cy="5125271"/>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A2ADF514-D78A-5125-C58E-995D32FF872F}"/>
              </a:ext>
            </a:extLst>
          </p:cNvPr>
          <p:cNvCxnSpPr>
            <a:cxnSpLocks/>
            <a:stCxn id="190" idx="2"/>
            <a:endCxn id="37" idx="0"/>
          </p:cNvCxnSpPr>
          <p:nvPr/>
        </p:nvCxnSpPr>
        <p:spPr>
          <a:xfrm rot="16200000" flipH="1">
            <a:off x="4908448" y="-2370905"/>
            <a:ext cx="372009" cy="81815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0572802D-7B34-46B2-BD88-B10437321036}"/>
              </a:ext>
            </a:extLst>
          </p:cNvPr>
          <p:cNvCxnSpPr>
            <a:cxnSpLocks/>
            <a:stCxn id="36" idx="2"/>
            <a:endCxn id="53" idx="0"/>
          </p:cNvCxnSpPr>
          <p:nvPr/>
        </p:nvCxnSpPr>
        <p:spPr>
          <a:xfrm rot="5400000">
            <a:off x="2597753" y="2459732"/>
            <a:ext cx="480272" cy="469517"/>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DB2EDAF1-B40A-47B7-BC34-C442184C3B33}"/>
              </a:ext>
            </a:extLst>
          </p:cNvPr>
          <p:cNvCxnSpPr>
            <a:cxnSpLocks/>
            <a:stCxn id="38" idx="2"/>
            <a:endCxn id="54" idx="0"/>
          </p:cNvCxnSpPr>
          <p:nvPr/>
        </p:nvCxnSpPr>
        <p:spPr>
          <a:xfrm rot="16200000" flipH="1">
            <a:off x="5886612" y="2690418"/>
            <a:ext cx="486536" cy="1879"/>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2C05C8FF-CAC3-F165-63BB-2AA0A5D55FFC}"/>
              </a:ext>
            </a:extLst>
          </p:cNvPr>
          <p:cNvCxnSpPr>
            <a:cxnSpLocks/>
            <a:stCxn id="37" idx="2"/>
            <a:endCxn id="55" idx="0"/>
          </p:cNvCxnSpPr>
          <p:nvPr/>
        </p:nvCxnSpPr>
        <p:spPr>
          <a:xfrm rot="16200000" flipH="1">
            <a:off x="9172842" y="2448957"/>
            <a:ext cx="498061" cy="47327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156">
            <a:extLst>
              <a:ext uri="{FF2B5EF4-FFF2-40B4-BE49-F238E27FC236}">
                <a16:creationId xmlns:a16="http://schemas.microsoft.com/office/drawing/2014/main" id="{D552F525-5084-B8CB-2547-AAF09520E2B0}"/>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10713" r="48029"/>
          <a:stretch/>
        </p:blipFill>
        <p:spPr>
          <a:xfrm>
            <a:off x="1274849" y="2934626"/>
            <a:ext cx="2656562" cy="3621907"/>
          </a:xfrm>
          <a:prstGeom prst="rect">
            <a:avLst/>
          </a:prstGeom>
        </p:spPr>
      </p:pic>
      <p:pic>
        <p:nvPicPr>
          <p:cNvPr id="54" name="Picture 157">
            <a:extLst>
              <a:ext uri="{FF2B5EF4-FFF2-40B4-BE49-F238E27FC236}">
                <a16:creationId xmlns:a16="http://schemas.microsoft.com/office/drawing/2014/main" id="{68161983-F5AA-2512-5BE4-80ECD005DF7A}"/>
              </a:ext>
            </a:extLst>
          </p:cNvPr>
          <p:cNvPicPr>
            <a:picLocks noChangeAspect="1"/>
          </p:cNvPicPr>
          <p:nvPr/>
        </p:nvPicPr>
        <p:blipFill rotWithShape="1">
          <a:blip r:embed="rId11">
            <a:extLst>
              <a:ext uri="{28A0092B-C50C-407E-A947-70E740481C1C}">
                <a14:useLocalDpi xmlns:a14="http://schemas.microsoft.com/office/drawing/2010/main" val="0"/>
              </a:ext>
            </a:extLst>
          </a:blip>
          <a:srcRect l="2684" t="372" r="38932" b="-372"/>
          <a:stretch/>
        </p:blipFill>
        <p:spPr>
          <a:xfrm>
            <a:off x="4251164" y="2934626"/>
            <a:ext cx="3759312" cy="3621907"/>
          </a:xfrm>
          <a:prstGeom prst="rect">
            <a:avLst/>
          </a:prstGeom>
        </p:spPr>
      </p:pic>
      <p:pic>
        <p:nvPicPr>
          <p:cNvPr id="55" name="Picture 158">
            <a:extLst>
              <a:ext uri="{FF2B5EF4-FFF2-40B4-BE49-F238E27FC236}">
                <a16:creationId xmlns:a16="http://schemas.microsoft.com/office/drawing/2014/main" id="{9F6CAF00-B86F-7058-380D-11BA7B5171A2}"/>
              </a:ext>
            </a:extLst>
          </p:cNvPr>
          <p:cNvPicPr>
            <a:picLocks noChangeAspect="1"/>
          </p:cNvPicPr>
          <p:nvPr/>
        </p:nvPicPr>
        <p:blipFill rotWithShape="1">
          <a:blip r:embed="rId12">
            <a:grayscl/>
            <a:extLst>
              <a:ext uri="{28A0092B-C50C-407E-A947-70E740481C1C}">
                <a14:useLocalDpi xmlns:a14="http://schemas.microsoft.com/office/drawing/2010/main" val="0"/>
              </a:ext>
            </a:extLst>
          </a:blip>
          <a:srcRect l="13727" t="318" r="45015" b="-318"/>
          <a:stretch/>
        </p:blipFill>
        <p:spPr>
          <a:xfrm>
            <a:off x="8330229" y="2934626"/>
            <a:ext cx="2656562" cy="3621907"/>
          </a:xfrm>
          <a:prstGeom prst="rect">
            <a:avLst/>
          </a:prstGeom>
        </p:spPr>
      </p:pic>
    </p:spTree>
    <p:extLst>
      <p:ext uri="{BB962C8B-B14F-4D97-AF65-F5344CB8AC3E}">
        <p14:creationId xmlns:p14="http://schemas.microsoft.com/office/powerpoint/2010/main" val="3655936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323959" y="-3532219"/>
            <a:ext cx="465381" cy="9078703"/>
          </a:xfrm>
          <a:prstGeom prst="curvedConnector3">
            <a:avLst>
              <a:gd name="adj1" fmla="val 497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659836" y="1239823"/>
            <a:ext cx="1354266" cy="56063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160481" y="948521"/>
            <a:ext cx="1686377" cy="58535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4053429" y="1077248"/>
            <a:ext cx="347512" cy="179394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flipH="1" flipV="1">
            <a:off x="-1415488" y="-618695"/>
            <a:ext cx="851941" cy="3986373"/>
          </a:xfrm>
          <a:prstGeom prst="curvedConnector5">
            <a:avLst>
              <a:gd name="adj1" fmla="val -26833"/>
              <a:gd name="adj2" fmla="val 47917"/>
              <a:gd name="adj3" fmla="val 12683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329014" y="1832589"/>
            <a:ext cx="378439" cy="31418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Curved 219">
            <a:extLst>
              <a:ext uri="{FF2B5EF4-FFF2-40B4-BE49-F238E27FC236}">
                <a16:creationId xmlns:a16="http://schemas.microsoft.com/office/drawing/2014/main" id="{B0457F06-1251-4706-F2DB-12F692F2A0C8}"/>
              </a:ext>
            </a:extLst>
          </p:cNvPr>
          <p:cNvCxnSpPr>
            <a:cxnSpLocks/>
            <a:stCxn id="190" idx="2"/>
            <a:endCxn id="223" idx="0"/>
          </p:cNvCxnSpPr>
          <p:nvPr/>
        </p:nvCxnSpPr>
        <p:spPr>
          <a:xfrm rot="5400000">
            <a:off x="-2679673" y="161561"/>
            <a:ext cx="2311031" cy="50556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descr="A computer screen shot of a computer&#10;&#10;Description automatically generated">
            <a:extLst>
              <a:ext uri="{FF2B5EF4-FFF2-40B4-BE49-F238E27FC236}">
                <a16:creationId xmlns:a16="http://schemas.microsoft.com/office/drawing/2014/main" id="{EFD0DC85-3403-94AC-3497-38EB82E79D7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55" t="7683" r="7683" b="3455"/>
          <a:stretch/>
        </p:blipFill>
        <p:spPr>
          <a:xfrm>
            <a:off x="-5425730" y="3844905"/>
            <a:ext cx="2747488" cy="1559377"/>
          </a:xfrm>
          <a:prstGeom prst="rect">
            <a:avLst/>
          </a:prstGeom>
        </p:spPr>
      </p:pic>
      <p:sp>
        <p:nvSpPr>
          <p:cNvPr id="221" name="Rectangle 220">
            <a:extLst>
              <a:ext uri="{FF2B5EF4-FFF2-40B4-BE49-F238E27FC236}">
                <a16:creationId xmlns:a16="http://schemas.microsoft.com/office/drawing/2014/main" id="{DE135FBF-3230-93FC-6EEF-7F317F165536}"/>
              </a:ext>
            </a:extLst>
          </p:cNvPr>
          <p:cNvSpPr/>
          <p:nvPr/>
        </p:nvSpPr>
        <p:spPr>
          <a:xfrm>
            <a:off x="-5444781" y="3844905"/>
            <a:ext cx="2747488" cy="1549323"/>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A projection in video games means converting video game world space into screen space. It works like a camera and takes a number of pictures of the world per a second. There are two common types of projection, orthographic projection and perspective projection. However, this lecture will focus on perspective projection just. The perspective projection matrix is used to convert the video game world into the perspective mode of the screen.</a:t>
            </a:r>
          </a:p>
        </p:txBody>
      </p:sp>
      <p:sp>
        <p:nvSpPr>
          <p:cNvPr id="36" name="Rectangle 35">
            <a:extLst>
              <a:ext uri="{FF2B5EF4-FFF2-40B4-BE49-F238E27FC236}">
                <a16:creationId xmlns:a16="http://schemas.microsoft.com/office/drawing/2014/main" id="{4EE877AE-35AA-D3F3-9D8E-D0808991AC5C}"/>
              </a:ext>
            </a:extLst>
          </p:cNvPr>
          <p:cNvSpPr/>
          <p:nvPr/>
        </p:nvSpPr>
        <p:spPr>
          <a:xfrm>
            <a:off x="1943644" y="1923672"/>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Aspect Ratio</a:t>
            </a:r>
          </a:p>
        </p:txBody>
      </p:sp>
      <p:sp>
        <p:nvSpPr>
          <p:cNvPr id="37" name="Rectangle 36">
            <a:extLst>
              <a:ext uri="{FF2B5EF4-FFF2-40B4-BE49-F238E27FC236}">
                <a16:creationId xmlns:a16="http://schemas.microsoft.com/office/drawing/2014/main" id="{197905D7-B003-D5BE-3875-E2DF504A82F6}"/>
              </a:ext>
            </a:extLst>
          </p:cNvPr>
          <p:cNvSpPr/>
          <p:nvPr/>
        </p:nvSpPr>
        <p:spPr>
          <a:xfrm>
            <a:off x="8056232" y="1905883"/>
            <a:ext cx="2258006" cy="5306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Normalization</a:t>
            </a:r>
          </a:p>
        </p:txBody>
      </p:sp>
      <p:sp>
        <p:nvSpPr>
          <p:cNvPr id="38" name="Rectangle 37">
            <a:extLst>
              <a:ext uri="{FF2B5EF4-FFF2-40B4-BE49-F238E27FC236}">
                <a16:creationId xmlns:a16="http://schemas.microsoft.com/office/drawing/2014/main" id="{EBDFE749-1411-12D5-4C75-C27650C28380}"/>
              </a:ext>
            </a:extLst>
          </p:cNvPr>
          <p:cNvSpPr/>
          <p:nvPr/>
        </p:nvSpPr>
        <p:spPr>
          <a:xfrm>
            <a:off x="4999938" y="1917408"/>
            <a:ext cx="2258006" cy="530682"/>
          </a:xfrm>
          <a:prstGeom prst="rect">
            <a:avLst/>
          </a:prstGeom>
          <a:solidFill>
            <a:srgbClr val="000000">
              <a:alpha val="74902"/>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65000"/>
                  </a:schemeClr>
                </a:solidFill>
              </a:rPr>
              <a:t>Field of View</a:t>
            </a:r>
          </a:p>
        </p:txBody>
      </p:sp>
      <p:cxnSp>
        <p:nvCxnSpPr>
          <p:cNvPr id="39" name="Connector: Curved 38">
            <a:extLst>
              <a:ext uri="{FF2B5EF4-FFF2-40B4-BE49-F238E27FC236}">
                <a16:creationId xmlns:a16="http://schemas.microsoft.com/office/drawing/2014/main" id="{CBAEC718-849A-7B78-2810-F95BB2BA1610}"/>
              </a:ext>
            </a:extLst>
          </p:cNvPr>
          <p:cNvCxnSpPr>
            <a:cxnSpLocks/>
            <a:stCxn id="190" idx="2"/>
            <a:endCxn id="36" idx="0"/>
          </p:cNvCxnSpPr>
          <p:nvPr/>
        </p:nvCxnSpPr>
        <p:spPr>
          <a:xfrm rot="16200000" flipH="1">
            <a:off x="1843259" y="694284"/>
            <a:ext cx="389798" cy="206897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9D7B14F1-E741-01B0-3487-FC9832BE27C8}"/>
              </a:ext>
            </a:extLst>
          </p:cNvPr>
          <p:cNvCxnSpPr>
            <a:cxnSpLocks/>
            <a:stCxn id="190" idx="2"/>
            <a:endCxn id="38" idx="0"/>
          </p:cNvCxnSpPr>
          <p:nvPr/>
        </p:nvCxnSpPr>
        <p:spPr>
          <a:xfrm rot="16200000" flipH="1">
            <a:off x="3374538" y="-836995"/>
            <a:ext cx="383534" cy="512527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A2ADF514-D78A-5125-C58E-995D32FF872F}"/>
              </a:ext>
            </a:extLst>
          </p:cNvPr>
          <p:cNvCxnSpPr>
            <a:cxnSpLocks/>
            <a:stCxn id="190" idx="2"/>
            <a:endCxn id="37" idx="0"/>
          </p:cNvCxnSpPr>
          <p:nvPr/>
        </p:nvCxnSpPr>
        <p:spPr>
          <a:xfrm rot="16200000" flipH="1">
            <a:off x="4908448" y="-2370905"/>
            <a:ext cx="372009" cy="8181565"/>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0572802D-7B34-46B2-BD88-B10437321036}"/>
              </a:ext>
            </a:extLst>
          </p:cNvPr>
          <p:cNvCxnSpPr>
            <a:cxnSpLocks/>
            <a:stCxn id="36" idx="2"/>
            <a:endCxn id="53" idx="0"/>
          </p:cNvCxnSpPr>
          <p:nvPr/>
        </p:nvCxnSpPr>
        <p:spPr>
          <a:xfrm rot="5400000">
            <a:off x="2597753" y="2459732"/>
            <a:ext cx="480272" cy="469517"/>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DB2EDAF1-B40A-47B7-BC34-C442184C3B33}"/>
              </a:ext>
            </a:extLst>
          </p:cNvPr>
          <p:cNvCxnSpPr>
            <a:cxnSpLocks/>
            <a:stCxn id="38" idx="2"/>
            <a:endCxn id="54" idx="0"/>
          </p:cNvCxnSpPr>
          <p:nvPr/>
        </p:nvCxnSpPr>
        <p:spPr>
          <a:xfrm rot="16200000" flipH="1">
            <a:off x="5886612" y="2690418"/>
            <a:ext cx="486536" cy="1879"/>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2C05C8FF-CAC3-F165-63BB-2AA0A5D55FFC}"/>
              </a:ext>
            </a:extLst>
          </p:cNvPr>
          <p:cNvCxnSpPr>
            <a:cxnSpLocks/>
            <a:stCxn id="37" idx="2"/>
            <a:endCxn id="55" idx="0"/>
          </p:cNvCxnSpPr>
          <p:nvPr/>
        </p:nvCxnSpPr>
        <p:spPr>
          <a:xfrm rot="16200000" flipH="1">
            <a:off x="9172842" y="2448957"/>
            <a:ext cx="498061" cy="473275"/>
          </a:xfrm>
          <a:prstGeom prst="curvedConnector3">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156">
            <a:extLst>
              <a:ext uri="{FF2B5EF4-FFF2-40B4-BE49-F238E27FC236}">
                <a16:creationId xmlns:a16="http://schemas.microsoft.com/office/drawing/2014/main" id="{D552F525-5084-B8CB-2547-AAF09520E2B0}"/>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0713" r="48029"/>
          <a:stretch/>
        </p:blipFill>
        <p:spPr>
          <a:xfrm>
            <a:off x="1274849" y="2934626"/>
            <a:ext cx="2656562" cy="3621907"/>
          </a:xfrm>
          <a:prstGeom prst="rect">
            <a:avLst/>
          </a:prstGeom>
        </p:spPr>
      </p:pic>
      <p:pic>
        <p:nvPicPr>
          <p:cNvPr id="54" name="Picture 157">
            <a:extLst>
              <a:ext uri="{FF2B5EF4-FFF2-40B4-BE49-F238E27FC236}">
                <a16:creationId xmlns:a16="http://schemas.microsoft.com/office/drawing/2014/main" id="{68161983-F5AA-2512-5BE4-80ECD005DF7A}"/>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684" t="372" r="38932" b="-372"/>
          <a:stretch/>
        </p:blipFill>
        <p:spPr>
          <a:xfrm>
            <a:off x="4251164" y="2934626"/>
            <a:ext cx="3759312" cy="3621907"/>
          </a:xfrm>
          <a:prstGeom prst="rect">
            <a:avLst/>
          </a:prstGeom>
        </p:spPr>
      </p:pic>
      <p:pic>
        <p:nvPicPr>
          <p:cNvPr id="55" name="Picture 158">
            <a:extLst>
              <a:ext uri="{FF2B5EF4-FFF2-40B4-BE49-F238E27FC236}">
                <a16:creationId xmlns:a16="http://schemas.microsoft.com/office/drawing/2014/main" id="{9F6CAF00-B86F-7058-380D-11BA7B5171A2}"/>
              </a:ext>
            </a:extLst>
          </p:cNvPr>
          <p:cNvPicPr>
            <a:picLocks noChangeAspect="1"/>
          </p:cNvPicPr>
          <p:nvPr/>
        </p:nvPicPr>
        <p:blipFill rotWithShape="1">
          <a:blip r:embed="rId9">
            <a:extLst>
              <a:ext uri="{28A0092B-C50C-407E-A947-70E740481C1C}">
                <a14:useLocalDpi xmlns:a14="http://schemas.microsoft.com/office/drawing/2010/main" val="0"/>
              </a:ext>
            </a:extLst>
          </a:blip>
          <a:srcRect l="13727" t="318" r="45015" b="-318"/>
          <a:stretch/>
        </p:blipFill>
        <p:spPr>
          <a:xfrm>
            <a:off x="8330229" y="2934626"/>
            <a:ext cx="2656562" cy="3621907"/>
          </a:xfrm>
          <a:prstGeom prst="rect">
            <a:avLst/>
          </a:prstGeom>
        </p:spPr>
      </p:pic>
      <p:sp>
        <p:nvSpPr>
          <p:cNvPr id="4" name="Rectangle 3">
            <a:extLst>
              <a:ext uri="{FF2B5EF4-FFF2-40B4-BE49-F238E27FC236}">
                <a16:creationId xmlns:a16="http://schemas.microsoft.com/office/drawing/2014/main" id="{97E4D4F4-661D-4F8C-3642-0B0F1A60EF71}"/>
              </a:ext>
            </a:extLst>
          </p:cNvPr>
          <p:cNvSpPr/>
          <p:nvPr/>
        </p:nvSpPr>
        <p:spPr>
          <a:xfrm>
            <a:off x="8344754" y="2934625"/>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Adjusting x, y, z values to sit between -1 and 1. The </a:t>
            </a:r>
            <a:r>
              <a:rPr lang="en-US" dirty="0" err="1">
                <a:solidFill>
                  <a:schemeClr val="bg1"/>
                </a:solidFill>
              </a:rPr>
              <a:t>zfar</a:t>
            </a:r>
            <a:r>
              <a:rPr lang="en-US" dirty="0">
                <a:solidFill>
                  <a:schemeClr val="bg1"/>
                </a:solidFill>
              </a:rPr>
              <a:t> is going to take a value of 1, and the </a:t>
            </a:r>
            <a:r>
              <a:rPr lang="en-US" dirty="0" err="1">
                <a:solidFill>
                  <a:schemeClr val="bg1"/>
                </a:solidFill>
              </a:rPr>
              <a:t>znear</a:t>
            </a:r>
            <a:r>
              <a:rPr lang="en-US" dirty="0">
                <a:solidFill>
                  <a:schemeClr val="bg1"/>
                </a:solidFill>
              </a:rPr>
              <a:t> will take a value of 0. The negative numbers means the object is not show in the screen.</a:t>
            </a:r>
          </a:p>
        </p:txBody>
      </p:sp>
    </p:spTree>
    <p:extLst>
      <p:ext uri="{BB962C8B-B14F-4D97-AF65-F5344CB8AC3E}">
        <p14:creationId xmlns:p14="http://schemas.microsoft.com/office/powerpoint/2010/main" val="4082339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323959" y="-3532219"/>
            <a:ext cx="465381" cy="9078703"/>
          </a:xfrm>
          <a:prstGeom prst="curvedConnector3">
            <a:avLst>
              <a:gd name="adj1" fmla="val 497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659836" y="1239823"/>
            <a:ext cx="1354266" cy="56063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3937970" y="2178901"/>
            <a:ext cx="1282164" cy="44504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160481" y="948521"/>
            <a:ext cx="1686377" cy="585353"/>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4053429" y="1077248"/>
            <a:ext cx="347512" cy="179394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flipH="1" flipV="1">
            <a:off x="-1415488" y="-618695"/>
            <a:ext cx="851941" cy="3986373"/>
          </a:xfrm>
          <a:prstGeom prst="curvedConnector5">
            <a:avLst>
              <a:gd name="adj1" fmla="val -26833"/>
              <a:gd name="adj2" fmla="val 47917"/>
              <a:gd name="adj3" fmla="val 12683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329014" y="1832589"/>
            <a:ext cx="378439" cy="31418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Curved 219">
            <a:extLst>
              <a:ext uri="{FF2B5EF4-FFF2-40B4-BE49-F238E27FC236}">
                <a16:creationId xmlns:a16="http://schemas.microsoft.com/office/drawing/2014/main" id="{B0457F06-1251-4706-F2DB-12F692F2A0C8}"/>
              </a:ext>
            </a:extLst>
          </p:cNvPr>
          <p:cNvCxnSpPr>
            <a:cxnSpLocks/>
            <a:stCxn id="190" idx="2"/>
            <a:endCxn id="223" idx="0"/>
          </p:cNvCxnSpPr>
          <p:nvPr/>
        </p:nvCxnSpPr>
        <p:spPr>
          <a:xfrm rot="5400000">
            <a:off x="-2679673" y="161561"/>
            <a:ext cx="2311031" cy="505565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descr="A computer screen shot of a computer&#10;&#10;Description automatically generated">
            <a:extLst>
              <a:ext uri="{FF2B5EF4-FFF2-40B4-BE49-F238E27FC236}">
                <a16:creationId xmlns:a16="http://schemas.microsoft.com/office/drawing/2014/main" id="{EFD0DC85-3403-94AC-3497-38EB82E79D7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55" t="7683" r="7683" b="3455"/>
          <a:stretch/>
        </p:blipFill>
        <p:spPr>
          <a:xfrm>
            <a:off x="-5425730" y="3844905"/>
            <a:ext cx="2747488" cy="1559377"/>
          </a:xfrm>
          <a:prstGeom prst="rect">
            <a:avLst/>
          </a:prstGeom>
        </p:spPr>
      </p:pic>
      <p:sp>
        <p:nvSpPr>
          <p:cNvPr id="221" name="Rectangle 220">
            <a:extLst>
              <a:ext uri="{FF2B5EF4-FFF2-40B4-BE49-F238E27FC236}">
                <a16:creationId xmlns:a16="http://schemas.microsoft.com/office/drawing/2014/main" id="{DE135FBF-3230-93FC-6EEF-7F317F165536}"/>
              </a:ext>
            </a:extLst>
          </p:cNvPr>
          <p:cNvSpPr/>
          <p:nvPr/>
        </p:nvSpPr>
        <p:spPr>
          <a:xfrm>
            <a:off x="-5444781" y="3844905"/>
            <a:ext cx="2747488" cy="1549323"/>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A projection in video games means converting video game world space into screen space. It works like a camera and takes a number of pictures of the world per a second. There are two common types of projection, orthographic projection and perspective projection. However, this lecture will focus on perspective projection just. The perspective projection matrix is used to convert the video game world into the perspective mode of the screen.</a:t>
            </a:r>
          </a:p>
        </p:txBody>
      </p:sp>
      <p:sp>
        <p:nvSpPr>
          <p:cNvPr id="36" name="Rectangle 35">
            <a:extLst>
              <a:ext uri="{FF2B5EF4-FFF2-40B4-BE49-F238E27FC236}">
                <a16:creationId xmlns:a16="http://schemas.microsoft.com/office/drawing/2014/main" id="{4EE877AE-35AA-D3F3-9D8E-D0808991AC5C}"/>
              </a:ext>
            </a:extLst>
          </p:cNvPr>
          <p:cNvSpPr/>
          <p:nvPr/>
        </p:nvSpPr>
        <p:spPr>
          <a:xfrm>
            <a:off x="1943644" y="1923672"/>
            <a:ext cx="2258006" cy="5306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Aspect Ratio</a:t>
            </a:r>
          </a:p>
        </p:txBody>
      </p:sp>
      <p:sp>
        <p:nvSpPr>
          <p:cNvPr id="37" name="Rectangle 36">
            <a:extLst>
              <a:ext uri="{FF2B5EF4-FFF2-40B4-BE49-F238E27FC236}">
                <a16:creationId xmlns:a16="http://schemas.microsoft.com/office/drawing/2014/main" id="{197905D7-B003-D5BE-3875-E2DF504A82F6}"/>
              </a:ext>
            </a:extLst>
          </p:cNvPr>
          <p:cNvSpPr/>
          <p:nvPr/>
        </p:nvSpPr>
        <p:spPr>
          <a:xfrm>
            <a:off x="8056232" y="1905883"/>
            <a:ext cx="2258006" cy="5306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Normalization</a:t>
            </a:r>
          </a:p>
        </p:txBody>
      </p:sp>
      <p:sp>
        <p:nvSpPr>
          <p:cNvPr id="38" name="Rectangle 37">
            <a:extLst>
              <a:ext uri="{FF2B5EF4-FFF2-40B4-BE49-F238E27FC236}">
                <a16:creationId xmlns:a16="http://schemas.microsoft.com/office/drawing/2014/main" id="{EBDFE749-1411-12D5-4C75-C27650C28380}"/>
              </a:ext>
            </a:extLst>
          </p:cNvPr>
          <p:cNvSpPr/>
          <p:nvPr/>
        </p:nvSpPr>
        <p:spPr>
          <a:xfrm>
            <a:off x="4999938" y="1917408"/>
            <a:ext cx="2258006" cy="53068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Field of View</a:t>
            </a:r>
          </a:p>
        </p:txBody>
      </p:sp>
      <p:cxnSp>
        <p:nvCxnSpPr>
          <p:cNvPr id="39" name="Connector: Curved 38">
            <a:extLst>
              <a:ext uri="{FF2B5EF4-FFF2-40B4-BE49-F238E27FC236}">
                <a16:creationId xmlns:a16="http://schemas.microsoft.com/office/drawing/2014/main" id="{CBAEC718-849A-7B78-2810-F95BB2BA1610}"/>
              </a:ext>
            </a:extLst>
          </p:cNvPr>
          <p:cNvCxnSpPr>
            <a:cxnSpLocks/>
            <a:stCxn id="190" idx="2"/>
            <a:endCxn id="36" idx="0"/>
          </p:cNvCxnSpPr>
          <p:nvPr/>
        </p:nvCxnSpPr>
        <p:spPr>
          <a:xfrm rot="16200000" flipH="1">
            <a:off x="1843259" y="694284"/>
            <a:ext cx="389798" cy="2068977"/>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9D7B14F1-E741-01B0-3487-FC9832BE27C8}"/>
              </a:ext>
            </a:extLst>
          </p:cNvPr>
          <p:cNvCxnSpPr>
            <a:cxnSpLocks/>
            <a:stCxn id="190" idx="2"/>
            <a:endCxn id="38" idx="0"/>
          </p:cNvCxnSpPr>
          <p:nvPr/>
        </p:nvCxnSpPr>
        <p:spPr>
          <a:xfrm rot="16200000" flipH="1">
            <a:off x="3374538" y="-836995"/>
            <a:ext cx="383534" cy="5125271"/>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A2ADF514-D78A-5125-C58E-995D32FF872F}"/>
              </a:ext>
            </a:extLst>
          </p:cNvPr>
          <p:cNvCxnSpPr>
            <a:cxnSpLocks/>
            <a:stCxn id="190" idx="2"/>
            <a:endCxn id="37" idx="0"/>
          </p:cNvCxnSpPr>
          <p:nvPr/>
        </p:nvCxnSpPr>
        <p:spPr>
          <a:xfrm rot="16200000" flipH="1">
            <a:off x="4908448" y="-2370905"/>
            <a:ext cx="372009" cy="8181565"/>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0572802D-7B34-46B2-BD88-B10437321036}"/>
              </a:ext>
            </a:extLst>
          </p:cNvPr>
          <p:cNvCxnSpPr>
            <a:cxnSpLocks/>
            <a:stCxn id="36" idx="2"/>
            <a:endCxn id="53" idx="0"/>
          </p:cNvCxnSpPr>
          <p:nvPr/>
        </p:nvCxnSpPr>
        <p:spPr>
          <a:xfrm rot="5400000">
            <a:off x="-1189591" y="1539412"/>
            <a:ext cx="3347297" cy="5177180"/>
          </a:xfrm>
          <a:prstGeom prst="curvedConnector3">
            <a:avLst>
              <a:gd name="adj1" fmla="val 959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DB2EDAF1-B40A-47B7-BC34-C442184C3B33}"/>
              </a:ext>
            </a:extLst>
          </p:cNvPr>
          <p:cNvCxnSpPr>
            <a:cxnSpLocks/>
            <a:stCxn id="38" idx="2"/>
            <a:endCxn id="54" idx="0"/>
          </p:cNvCxnSpPr>
          <p:nvPr/>
        </p:nvCxnSpPr>
        <p:spPr>
          <a:xfrm rot="5400000">
            <a:off x="59737" y="-267554"/>
            <a:ext cx="3353561" cy="8784849"/>
          </a:xfrm>
          <a:prstGeom prst="curvedConnector3">
            <a:avLst>
              <a:gd name="adj1" fmla="val 853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2C05C8FF-CAC3-F165-63BB-2AA0A5D55FFC}"/>
              </a:ext>
            </a:extLst>
          </p:cNvPr>
          <p:cNvCxnSpPr>
            <a:cxnSpLocks/>
            <a:stCxn id="37" idx="2"/>
            <a:endCxn id="55" idx="0"/>
          </p:cNvCxnSpPr>
          <p:nvPr/>
        </p:nvCxnSpPr>
        <p:spPr>
          <a:xfrm rot="5400000">
            <a:off x="1881265" y="-1512373"/>
            <a:ext cx="3355032" cy="11252908"/>
          </a:xfrm>
          <a:prstGeom prst="curvedConnector3">
            <a:avLst>
              <a:gd name="adj1" fmla="val 6847"/>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156">
            <a:extLst>
              <a:ext uri="{FF2B5EF4-FFF2-40B4-BE49-F238E27FC236}">
                <a16:creationId xmlns:a16="http://schemas.microsoft.com/office/drawing/2014/main" id="{D552F525-5084-B8CB-2547-AAF09520E2B0}"/>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0713" r="48029"/>
          <a:stretch/>
        </p:blipFill>
        <p:spPr>
          <a:xfrm>
            <a:off x="-3432814" y="5801651"/>
            <a:ext cx="2656562" cy="3621907"/>
          </a:xfrm>
          <a:prstGeom prst="rect">
            <a:avLst/>
          </a:prstGeom>
        </p:spPr>
      </p:pic>
      <p:pic>
        <p:nvPicPr>
          <p:cNvPr id="54" name="Picture 157">
            <a:extLst>
              <a:ext uri="{FF2B5EF4-FFF2-40B4-BE49-F238E27FC236}">
                <a16:creationId xmlns:a16="http://schemas.microsoft.com/office/drawing/2014/main" id="{68161983-F5AA-2512-5BE4-80ECD005DF7A}"/>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684" t="372" r="38932" b="-372"/>
          <a:stretch/>
        </p:blipFill>
        <p:spPr>
          <a:xfrm>
            <a:off x="-4535564" y="5801651"/>
            <a:ext cx="3759312" cy="3621907"/>
          </a:xfrm>
          <a:prstGeom prst="rect">
            <a:avLst/>
          </a:prstGeom>
        </p:spPr>
      </p:pic>
      <p:pic>
        <p:nvPicPr>
          <p:cNvPr id="55" name="Picture 158">
            <a:extLst>
              <a:ext uri="{FF2B5EF4-FFF2-40B4-BE49-F238E27FC236}">
                <a16:creationId xmlns:a16="http://schemas.microsoft.com/office/drawing/2014/main" id="{9F6CAF00-B86F-7058-380D-11BA7B5171A2}"/>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13727" t="318" r="45015" b="-318"/>
          <a:stretch/>
        </p:blipFill>
        <p:spPr>
          <a:xfrm>
            <a:off x="-3395954" y="5791597"/>
            <a:ext cx="2656562" cy="3621907"/>
          </a:xfrm>
          <a:prstGeom prst="rect">
            <a:avLst/>
          </a:prstGeom>
        </p:spPr>
      </p:pic>
      <p:sp>
        <p:nvSpPr>
          <p:cNvPr id="4" name="Rectangle 3">
            <a:extLst>
              <a:ext uri="{FF2B5EF4-FFF2-40B4-BE49-F238E27FC236}">
                <a16:creationId xmlns:a16="http://schemas.microsoft.com/office/drawing/2014/main" id="{97E4D4F4-661D-4F8C-3642-0B0F1A60EF71}"/>
              </a:ext>
            </a:extLst>
          </p:cNvPr>
          <p:cNvSpPr/>
          <p:nvPr/>
        </p:nvSpPr>
        <p:spPr>
          <a:xfrm>
            <a:off x="-3395954" y="5791597"/>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Adjusting x, y, z values to sit between -1 and 1. The </a:t>
            </a:r>
            <a:r>
              <a:rPr lang="en-US" dirty="0" err="1">
                <a:solidFill>
                  <a:schemeClr val="bg1"/>
                </a:solidFill>
              </a:rPr>
              <a:t>zfar</a:t>
            </a:r>
            <a:r>
              <a:rPr lang="en-US" dirty="0">
                <a:solidFill>
                  <a:schemeClr val="bg1"/>
                </a:solidFill>
              </a:rPr>
              <a:t> is going to take a value of 1, and the </a:t>
            </a:r>
            <a:r>
              <a:rPr lang="en-US" dirty="0" err="1">
                <a:solidFill>
                  <a:schemeClr val="bg1"/>
                </a:solidFill>
              </a:rPr>
              <a:t>znear</a:t>
            </a:r>
            <a:r>
              <a:rPr lang="en-US" dirty="0">
                <a:solidFill>
                  <a:schemeClr val="bg1"/>
                </a:solidFill>
              </a:rPr>
              <a:t> will take a value of 0. The negative numbers means the object is not show in the screen.</a:t>
            </a:r>
          </a:p>
        </p:txBody>
      </p:sp>
      <p:pic>
        <p:nvPicPr>
          <p:cNvPr id="16" name="Picture 15" descr="A screenshot of a computer&#10;&#10;Description automatically generated">
            <a:extLst>
              <a:ext uri="{FF2B5EF4-FFF2-40B4-BE49-F238E27FC236}">
                <a16:creationId xmlns:a16="http://schemas.microsoft.com/office/drawing/2014/main" id="{182C8365-6918-7A21-9607-6AF19C485A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61587" y="2829623"/>
            <a:ext cx="6734708" cy="3788272"/>
          </a:xfrm>
          <a:prstGeom prst="rect">
            <a:avLst/>
          </a:prstGeom>
        </p:spPr>
      </p:pic>
      <p:cxnSp>
        <p:nvCxnSpPr>
          <p:cNvPr id="17" name="Connector: Curved 16">
            <a:extLst>
              <a:ext uri="{FF2B5EF4-FFF2-40B4-BE49-F238E27FC236}">
                <a16:creationId xmlns:a16="http://schemas.microsoft.com/office/drawing/2014/main" id="{FDF6CC3D-4395-0C6F-B4D5-B633E37D0D84}"/>
              </a:ext>
            </a:extLst>
          </p:cNvPr>
          <p:cNvCxnSpPr>
            <a:cxnSpLocks/>
            <a:stCxn id="36" idx="2"/>
            <a:endCxn id="16" idx="0"/>
          </p:cNvCxnSpPr>
          <p:nvPr/>
        </p:nvCxnSpPr>
        <p:spPr>
          <a:xfrm rot="16200000" flipH="1">
            <a:off x="4413160" y="1113841"/>
            <a:ext cx="375269" cy="305629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FCC84551-BD15-57E2-EC6E-51345A0D015E}"/>
              </a:ext>
            </a:extLst>
          </p:cNvPr>
          <p:cNvCxnSpPr>
            <a:cxnSpLocks/>
            <a:stCxn id="38" idx="2"/>
            <a:endCxn id="16" idx="0"/>
          </p:cNvCxnSpPr>
          <p:nvPr/>
        </p:nvCxnSpPr>
        <p:spPr>
          <a:xfrm rot="5400000">
            <a:off x="5938175" y="2638856"/>
            <a:ext cx="381533"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20F3FB3-6E91-E316-2B9F-58BE8BD70498}"/>
              </a:ext>
            </a:extLst>
          </p:cNvPr>
          <p:cNvCxnSpPr>
            <a:cxnSpLocks/>
            <a:stCxn id="37" idx="2"/>
            <a:endCxn id="16" idx="0"/>
          </p:cNvCxnSpPr>
          <p:nvPr/>
        </p:nvCxnSpPr>
        <p:spPr>
          <a:xfrm rot="5400000">
            <a:off x="7460559" y="1104947"/>
            <a:ext cx="393058" cy="305629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62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Connector: Curved 5">
            <a:extLst>
              <a:ext uri="{FF2B5EF4-FFF2-40B4-BE49-F238E27FC236}">
                <a16:creationId xmlns:a16="http://schemas.microsoft.com/office/drawing/2014/main" id="{AA1BE4A9-2C23-D2D0-1F6D-A78678D24D48}"/>
              </a:ext>
            </a:extLst>
          </p:cNvPr>
          <p:cNvCxnSpPr>
            <a:cxnSpLocks/>
            <a:stCxn id="31" idx="2"/>
            <a:endCxn id="7" idx="0"/>
          </p:cNvCxnSpPr>
          <p:nvPr/>
        </p:nvCxnSpPr>
        <p:spPr>
          <a:xfrm rot="5400000">
            <a:off x="-3434473" y="3126734"/>
            <a:ext cx="1663057" cy="85793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506BC3-C920-8E3C-55B7-0077213A2598}"/>
              </a:ext>
            </a:extLst>
          </p:cNvPr>
          <p:cNvSpPr/>
          <p:nvPr/>
        </p:nvSpPr>
        <p:spPr>
          <a:xfrm>
            <a:off x="-5242736" y="4387232"/>
            <a:ext cx="4421642" cy="1882252"/>
          </a:xfrm>
          <a:prstGeom prst="rect">
            <a:avLst/>
          </a:prstGeom>
          <a:grp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b="1" dirty="0">
                <a:solidFill>
                  <a:schemeClr val="bg1">
                    <a:lumMod val="65000"/>
                  </a:schemeClr>
                </a:solidFill>
              </a:rPr>
              <a:t>It is a computer program that contains a collection of visual and non-visual components to make an imagined world. Players can interact with these components to affect this world by using a controller. There are many types of video games, such as horror games, surviving games and RPG games.</a:t>
            </a:r>
          </a:p>
        </p:txBody>
      </p:sp>
      <p:sp>
        <p:nvSpPr>
          <p:cNvPr id="40" name="Rectangle 39">
            <a:extLst>
              <a:ext uri="{FF2B5EF4-FFF2-40B4-BE49-F238E27FC236}">
                <a16:creationId xmlns:a16="http://schemas.microsoft.com/office/drawing/2014/main" id="{AAD268B5-A67C-0715-7577-41C79959848A}"/>
              </a:ext>
            </a:extLst>
          </p:cNvPr>
          <p:cNvSpPr/>
          <p:nvPr/>
        </p:nvSpPr>
        <p:spPr>
          <a:xfrm>
            <a:off x="4966995" y="1529640"/>
            <a:ext cx="2258005" cy="13189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Video Games vs Movies and Pictures</a:t>
            </a:r>
          </a:p>
        </p:txBody>
      </p:sp>
      <p:cxnSp>
        <p:nvCxnSpPr>
          <p:cNvPr id="12" name="Connector: Curved 11">
            <a:extLst>
              <a:ext uri="{FF2B5EF4-FFF2-40B4-BE49-F238E27FC236}">
                <a16:creationId xmlns:a16="http://schemas.microsoft.com/office/drawing/2014/main" id="{BD88FE89-72B5-8E44-1D67-82D1F2246FE4}"/>
              </a:ext>
            </a:extLst>
          </p:cNvPr>
          <p:cNvCxnSpPr>
            <a:cxnSpLocks/>
            <a:stCxn id="18" idx="2"/>
            <a:endCxn id="32" idx="0"/>
          </p:cNvCxnSpPr>
          <p:nvPr/>
        </p:nvCxnSpPr>
        <p:spPr>
          <a:xfrm rot="5400000">
            <a:off x="3470205" y="-1681361"/>
            <a:ext cx="169993" cy="5081599"/>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58" idx="0"/>
          </p:cNvCxnSpPr>
          <p:nvPr/>
        </p:nvCxnSpPr>
        <p:spPr>
          <a:xfrm rot="16200000" flipH="1">
            <a:off x="9094298" y="-2223857"/>
            <a:ext cx="923728" cy="692032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31" name="Rectangle 30">
            <a:extLst>
              <a:ext uri="{FF2B5EF4-FFF2-40B4-BE49-F238E27FC236}">
                <a16:creationId xmlns:a16="http://schemas.microsoft.com/office/drawing/2014/main" id="{568291F5-403D-DD1F-E79B-2B796A2E2D76}"/>
              </a:ext>
            </a:extLst>
          </p:cNvPr>
          <p:cNvSpPr/>
          <p:nvPr/>
        </p:nvSpPr>
        <p:spPr>
          <a:xfrm>
            <a:off x="-2814925" y="2156391"/>
            <a:ext cx="1281898" cy="5677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Video Game?</a:t>
            </a:r>
          </a:p>
        </p:txBody>
      </p:sp>
      <p:sp>
        <p:nvSpPr>
          <p:cNvPr id="32" name="Rectangle 31">
            <a:extLst>
              <a:ext uri="{FF2B5EF4-FFF2-40B4-BE49-F238E27FC236}">
                <a16:creationId xmlns:a16="http://schemas.microsoft.com/office/drawing/2014/main" id="{4DE12F31-4A3A-46DA-7DA7-E678735B7A66}"/>
              </a:ext>
            </a:extLst>
          </p:cNvPr>
          <p:cNvSpPr/>
          <p:nvPr/>
        </p:nvSpPr>
        <p:spPr>
          <a:xfrm>
            <a:off x="171426" y="944435"/>
            <a:ext cx="1685950" cy="585206"/>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Introduction</a:t>
            </a:r>
            <a:endParaRPr lang="en-US" sz="1600" b="1" dirty="0">
              <a:solidFill>
                <a:schemeClr val="bg1"/>
              </a:solidFill>
            </a:endParaRPr>
          </a:p>
        </p:txBody>
      </p:sp>
      <p:cxnSp>
        <p:nvCxnSpPr>
          <p:cNvPr id="34" name="Connector: Curved 33">
            <a:extLst>
              <a:ext uri="{FF2B5EF4-FFF2-40B4-BE49-F238E27FC236}">
                <a16:creationId xmlns:a16="http://schemas.microsoft.com/office/drawing/2014/main" id="{462D37FA-AAD7-CBFF-3354-D28F5D739185}"/>
              </a:ext>
            </a:extLst>
          </p:cNvPr>
          <p:cNvCxnSpPr>
            <a:cxnSpLocks/>
            <a:stCxn id="32" idx="2"/>
            <a:endCxn id="31" idx="0"/>
          </p:cNvCxnSpPr>
          <p:nvPr/>
        </p:nvCxnSpPr>
        <p:spPr>
          <a:xfrm rot="5400000">
            <a:off x="-893162" y="248828"/>
            <a:ext cx="626750" cy="318837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88D4B65-7EA9-3705-5F1F-2809613EEA78}"/>
              </a:ext>
            </a:extLst>
          </p:cNvPr>
          <p:cNvCxnSpPr>
            <a:cxnSpLocks/>
            <a:stCxn id="32" idx="2"/>
            <a:endCxn id="40" idx="0"/>
          </p:cNvCxnSpPr>
          <p:nvPr/>
        </p:nvCxnSpPr>
        <p:spPr>
          <a:xfrm rot="5400000" flipH="1" flipV="1">
            <a:off x="3555198" y="-1011158"/>
            <a:ext cx="1" cy="5081597"/>
          </a:xfrm>
          <a:prstGeom prst="curvedConnector5">
            <a:avLst>
              <a:gd name="adj1" fmla="val -22860000000"/>
              <a:gd name="adj2" fmla="val 47186"/>
              <a:gd name="adj3" fmla="val 228601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4B08E66-92C2-E608-4F39-B8CCB6B83943}"/>
              </a:ext>
            </a:extLst>
          </p:cNvPr>
          <p:cNvSpPr/>
          <p:nvPr/>
        </p:nvSpPr>
        <p:spPr>
          <a:xfrm>
            <a:off x="12375376" y="1698170"/>
            <a:ext cx="1281897"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pic>
        <p:nvPicPr>
          <p:cNvPr id="84" name="Picture 83">
            <a:extLst>
              <a:ext uri="{FF2B5EF4-FFF2-40B4-BE49-F238E27FC236}">
                <a16:creationId xmlns:a16="http://schemas.microsoft.com/office/drawing/2014/main" id="{ADD67C75-76B3-D7BB-2620-09486A1AD4F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9407" r="15814"/>
          <a:stretch/>
        </p:blipFill>
        <p:spPr>
          <a:xfrm>
            <a:off x="-3634378" y="4387231"/>
            <a:ext cx="1204925" cy="1208490"/>
          </a:xfrm>
          <a:prstGeom prst="rect">
            <a:avLst/>
          </a:prstGeom>
        </p:spPr>
      </p:pic>
      <p:pic>
        <p:nvPicPr>
          <p:cNvPr id="85" name="Picture 84">
            <a:extLst>
              <a:ext uri="{FF2B5EF4-FFF2-40B4-BE49-F238E27FC236}">
                <a16:creationId xmlns:a16="http://schemas.microsoft.com/office/drawing/2014/main" id="{C3406117-36A0-559D-7B65-E07156A00A4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l="20951" r="22965"/>
          <a:stretch/>
        </p:blipFill>
        <p:spPr>
          <a:xfrm>
            <a:off x="-3634379" y="4387232"/>
            <a:ext cx="1204925" cy="1208490"/>
          </a:xfrm>
          <a:prstGeom prst="rect">
            <a:avLst/>
          </a:prstGeom>
        </p:spPr>
      </p:pic>
      <p:cxnSp>
        <p:nvCxnSpPr>
          <p:cNvPr id="87" name="Connector: Curved 86">
            <a:extLst>
              <a:ext uri="{FF2B5EF4-FFF2-40B4-BE49-F238E27FC236}">
                <a16:creationId xmlns:a16="http://schemas.microsoft.com/office/drawing/2014/main" id="{5CCA6AEC-FAB8-D532-5AFD-04B627726B37}"/>
              </a:ext>
            </a:extLst>
          </p:cNvPr>
          <p:cNvCxnSpPr>
            <a:cxnSpLocks/>
            <a:stCxn id="31" idx="2"/>
            <a:endCxn id="84" idx="0"/>
          </p:cNvCxnSpPr>
          <p:nvPr/>
        </p:nvCxnSpPr>
        <p:spPr>
          <a:xfrm rot="5400000">
            <a:off x="-3434473" y="3126734"/>
            <a:ext cx="1663056" cy="857939"/>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335FB0A1-CE72-B6AC-7765-272F68DCCABB}"/>
              </a:ext>
            </a:extLst>
          </p:cNvPr>
          <p:cNvCxnSpPr>
            <a:cxnSpLocks/>
            <a:stCxn id="31" idx="2"/>
            <a:endCxn id="85" idx="0"/>
          </p:cNvCxnSpPr>
          <p:nvPr/>
        </p:nvCxnSpPr>
        <p:spPr>
          <a:xfrm rot="5400000">
            <a:off x="-3434474" y="3126733"/>
            <a:ext cx="1663057" cy="857940"/>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E72F1031-B202-C88A-01C3-986ED4588236}"/>
              </a:ext>
            </a:extLst>
          </p:cNvPr>
          <p:cNvCxnSpPr>
            <a:cxnSpLocks/>
            <a:stCxn id="40" idx="2"/>
            <a:endCxn id="2" idx="0"/>
          </p:cNvCxnSpPr>
          <p:nvPr/>
        </p:nvCxnSpPr>
        <p:spPr>
          <a:xfrm rot="16200000" flipH="1">
            <a:off x="5888767" y="3055842"/>
            <a:ext cx="414465" cy="2"/>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E390114-0004-B487-5B35-6A8E4CFBD8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13102" y="3263076"/>
            <a:ext cx="6565796" cy="3282897"/>
          </a:xfrm>
          <a:prstGeom prst="rect">
            <a:avLst/>
          </a:prstGeom>
        </p:spPr>
      </p:pic>
    </p:spTree>
    <p:extLst>
      <p:ext uri="{BB962C8B-B14F-4D97-AF65-F5344CB8AC3E}">
        <p14:creationId xmlns:p14="http://schemas.microsoft.com/office/powerpoint/2010/main" val="3080403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3465316" y="-1687048"/>
            <a:ext cx="169195" cy="5092174"/>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0277" y="943637"/>
            <a:ext cx="1707098" cy="70670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5014877" y="1576563"/>
            <a:ext cx="2237963" cy="77681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572087" y="2158545"/>
            <a:ext cx="1329581" cy="46150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2135224" y="-991077"/>
            <a:ext cx="497633" cy="57804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a:off x="-705837" y="448882"/>
            <a:ext cx="508204" cy="291112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flipH="1" flipV="1">
            <a:off x="3531953" y="-951565"/>
            <a:ext cx="73778" cy="5130033"/>
          </a:xfrm>
          <a:prstGeom prst="curvedConnector5">
            <a:avLst>
              <a:gd name="adj1" fmla="val -309848"/>
              <a:gd name="adj2" fmla="val 47413"/>
              <a:gd name="adj3" fmla="val 409848"/>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Curved 219">
            <a:extLst>
              <a:ext uri="{FF2B5EF4-FFF2-40B4-BE49-F238E27FC236}">
                <a16:creationId xmlns:a16="http://schemas.microsoft.com/office/drawing/2014/main" id="{B0457F06-1251-4706-F2DB-12F692F2A0C8}"/>
              </a:ext>
            </a:extLst>
          </p:cNvPr>
          <p:cNvCxnSpPr>
            <a:cxnSpLocks/>
            <a:stCxn id="190" idx="2"/>
            <a:endCxn id="223" idx="0"/>
          </p:cNvCxnSpPr>
          <p:nvPr/>
        </p:nvCxnSpPr>
        <p:spPr>
          <a:xfrm rot="5400000">
            <a:off x="-3592067" y="2160133"/>
            <a:ext cx="1224853" cy="21446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descr="A computer screen shot of a computer&#10;&#10;Description automatically generated">
            <a:extLst>
              <a:ext uri="{FF2B5EF4-FFF2-40B4-BE49-F238E27FC236}">
                <a16:creationId xmlns:a16="http://schemas.microsoft.com/office/drawing/2014/main" id="{EFD0DC85-3403-94AC-3497-38EB82E79D7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55" t="7683" r="7683" b="3455"/>
          <a:stretch/>
        </p:blipFill>
        <p:spPr>
          <a:xfrm>
            <a:off x="-5425730" y="3844905"/>
            <a:ext cx="2747488" cy="1559377"/>
          </a:xfrm>
          <a:prstGeom prst="rect">
            <a:avLst/>
          </a:prstGeom>
        </p:spPr>
      </p:pic>
      <p:sp>
        <p:nvSpPr>
          <p:cNvPr id="221" name="Rectangle 220">
            <a:extLst>
              <a:ext uri="{FF2B5EF4-FFF2-40B4-BE49-F238E27FC236}">
                <a16:creationId xmlns:a16="http://schemas.microsoft.com/office/drawing/2014/main" id="{DE135FBF-3230-93FC-6EEF-7F317F165536}"/>
              </a:ext>
            </a:extLst>
          </p:cNvPr>
          <p:cNvSpPr/>
          <p:nvPr/>
        </p:nvSpPr>
        <p:spPr>
          <a:xfrm>
            <a:off x="-5444781" y="3844905"/>
            <a:ext cx="2747488" cy="1549323"/>
          </a:xfrm>
          <a:prstGeom prst="rect">
            <a:avLst/>
          </a:prstGeom>
          <a:solidFill>
            <a:srgbClr val="000000">
              <a:alpha val="50196"/>
            </a:srgbClr>
          </a:solidFill>
          <a:ln w="285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solidFill>
              </a:rPr>
              <a:t>A projection in video games means converting video game world space into screen space. It works like a camera and takes a number of pictures of the world per a second. There are two common types of projection, orthographic projection and perspective projection. However, this lecture will focus on perspective projection just. The perspective projection matrix is used to convert the video game world into the perspective mode of the screen.</a:t>
            </a:r>
          </a:p>
        </p:txBody>
      </p:sp>
      <p:sp>
        <p:nvSpPr>
          <p:cNvPr id="36" name="Rectangle 35">
            <a:extLst>
              <a:ext uri="{FF2B5EF4-FFF2-40B4-BE49-F238E27FC236}">
                <a16:creationId xmlns:a16="http://schemas.microsoft.com/office/drawing/2014/main" id="{4EE877AE-35AA-D3F3-9D8E-D0808991AC5C}"/>
              </a:ext>
            </a:extLst>
          </p:cNvPr>
          <p:cNvSpPr/>
          <p:nvPr/>
        </p:nvSpPr>
        <p:spPr>
          <a:xfrm>
            <a:off x="-6243906" y="2738464"/>
            <a:ext cx="1870132" cy="439523"/>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Aspect Ratio</a:t>
            </a:r>
          </a:p>
        </p:txBody>
      </p:sp>
      <p:sp>
        <p:nvSpPr>
          <p:cNvPr id="37" name="Rectangle 36">
            <a:extLst>
              <a:ext uri="{FF2B5EF4-FFF2-40B4-BE49-F238E27FC236}">
                <a16:creationId xmlns:a16="http://schemas.microsoft.com/office/drawing/2014/main" id="{197905D7-B003-D5BE-3875-E2DF504A82F6}"/>
              </a:ext>
            </a:extLst>
          </p:cNvPr>
          <p:cNvSpPr/>
          <p:nvPr/>
        </p:nvSpPr>
        <p:spPr>
          <a:xfrm>
            <a:off x="-2539455" y="2754932"/>
            <a:ext cx="1800064" cy="42305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Normalization</a:t>
            </a:r>
          </a:p>
        </p:txBody>
      </p:sp>
      <p:sp>
        <p:nvSpPr>
          <p:cNvPr id="38" name="Rectangle 37">
            <a:extLst>
              <a:ext uri="{FF2B5EF4-FFF2-40B4-BE49-F238E27FC236}">
                <a16:creationId xmlns:a16="http://schemas.microsoft.com/office/drawing/2014/main" id="{EBDFE749-1411-12D5-4C75-C27650C28380}"/>
              </a:ext>
            </a:extLst>
          </p:cNvPr>
          <p:cNvSpPr/>
          <p:nvPr/>
        </p:nvSpPr>
        <p:spPr>
          <a:xfrm>
            <a:off x="-4350938" y="2755085"/>
            <a:ext cx="1800064" cy="42305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Field of View</a:t>
            </a:r>
          </a:p>
        </p:txBody>
      </p:sp>
      <p:cxnSp>
        <p:nvCxnSpPr>
          <p:cNvPr id="39" name="Connector: Curved 38">
            <a:extLst>
              <a:ext uri="{FF2B5EF4-FFF2-40B4-BE49-F238E27FC236}">
                <a16:creationId xmlns:a16="http://schemas.microsoft.com/office/drawing/2014/main" id="{CBAEC718-849A-7B78-2810-F95BB2BA1610}"/>
              </a:ext>
            </a:extLst>
          </p:cNvPr>
          <p:cNvCxnSpPr>
            <a:cxnSpLocks/>
            <a:stCxn id="190" idx="2"/>
            <a:endCxn id="36" idx="0"/>
          </p:cNvCxnSpPr>
          <p:nvPr/>
        </p:nvCxnSpPr>
        <p:spPr>
          <a:xfrm rot="5400000">
            <a:off x="-3667274" y="978486"/>
            <a:ext cx="118412" cy="340154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9D7B14F1-E741-01B0-3487-FC9832BE27C8}"/>
              </a:ext>
            </a:extLst>
          </p:cNvPr>
          <p:cNvCxnSpPr>
            <a:cxnSpLocks/>
            <a:stCxn id="190" idx="2"/>
            <a:endCxn id="38" idx="0"/>
          </p:cNvCxnSpPr>
          <p:nvPr/>
        </p:nvCxnSpPr>
        <p:spPr>
          <a:xfrm rot="5400000">
            <a:off x="-2746617" y="1915763"/>
            <a:ext cx="135033" cy="154361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A2ADF514-D78A-5125-C58E-995D32FF872F}"/>
              </a:ext>
            </a:extLst>
          </p:cNvPr>
          <p:cNvCxnSpPr>
            <a:cxnSpLocks/>
            <a:stCxn id="190" idx="2"/>
            <a:endCxn id="37" idx="0"/>
          </p:cNvCxnSpPr>
          <p:nvPr/>
        </p:nvCxnSpPr>
        <p:spPr>
          <a:xfrm rot="16200000" flipH="1">
            <a:off x="-1840800" y="2553555"/>
            <a:ext cx="134880" cy="26787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0572802D-7B34-46B2-BD88-B10437321036}"/>
              </a:ext>
            </a:extLst>
          </p:cNvPr>
          <p:cNvCxnSpPr>
            <a:cxnSpLocks/>
            <a:stCxn id="36" idx="2"/>
            <a:endCxn id="53" idx="0"/>
          </p:cNvCxnSpPr>
          <p:nvPr/>
        </p:nvCxnSpPr>
        <p:spPr>
          <a:xfrm rot="16200000" flipH="1">
            <a:off x="-5018519" y="2887665"/>
            <a:ext cx="2623664" cy="320430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DB2EDAF1-B40A-47B7-BC34-C442184C3B33}"/>
              </a:ext>
            </a:extLst>
          </p:cNvPr>
          <p:cNvCxnSpPr>
            <a:cxnSpLocks/>
            <a:stCxn id="38" idx="2"/>
            <a:endCxn id="54" idx="0"/>
          </p:cNvCxnSpPr>
          <p:nvPr/>
        </p:nvCxnSpPr>
        <p:spPr>
          <a:xfrm rot="16200000" flipH="1">
            <a:off x="-4365162" y="4092396"/>
            <a:ext cx="2623511" cy="79499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2C05C8FF-CAC3-F165-63BB-2AA0A5D55FFC}"/>
              </a:ext>
            </a:extLst>
          </p:cNvPr>
          <p:cNvCxnSpPr>
            <a:cxnSpLocks/>
            <a:stCxn id="37" idx="2"/>
            <a:endCxn id="55" idx="0"/>
          </p:cNvCxnSpPr>
          <p:nvPr/>
        </p:nvCxnSpPr>
        <p:spPr>
          <a:xfrm rot="5400000">
            <a:off x="-3160353" y="4270667"/>
            <a:ext cx="2613610" cy="42825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156">
            <a:extLst>
              <a:ext uri="{FF2B5EF4-FFF2-40B4-BE49-F238E27FC236}">
                <a16:creationId xmlns:a16="http://schemas.microsoft.com/office/drawing/2014/main" id="{D552F525-5084-B8CB-2547-AAF09520E2B0}"/>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0713" r="48029"/>
          <a:stretch/>
        </p:blipFill>
        <p:spPr>
          <a:xfrm>
            <a:off x="-3432814" y="5801651"/>
            <a:ext cx="2656562" cy="3621907"/>
          </a:xfrm>
          <a:prstGeom prst="rect">
            <a:avLst/>
          </a:prstGeom>
        </p:spPr>
      </p:pic>
      <p:pic>
        <p:nvPicPr>
          <p:cNvPr id="54" name="Picture 157">
            <a:extLst>
              <a:ext uri="{FF2B5EF4-FFF2-40B4-BE49-F238E27FC236}">
                <a16:creationId xmlns:a16="http://schemas.microsoft.com/office/drawing/2014/main" id="{68161983-F5AA-2512-5BE4-80ECD005DF7A}"/>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684" t="372" r="38932" b="-372"/>
          <a:stretch/>
        </p:blipFill>
        <p:spPr>
          <a:xfrm>
            <a:off x="-4535564" y="5801651"/>
            <a:ext cx="3759312" cy="3621907"/>
          </a:xfrm>
          <a:prstGeom prst="rect">
            <a:avLst/>
          </a:prstGeom>
        </p:spPr>
      </p:pic>
      <p:pic>
        <p:nvPicPr>
          <p:cNvPr id="55" name="Picture 158">
            <a:extLst>
              <a:ext uri="{FF2B5EF4-FFF2-40B4-BE49-F238E27FC236}">
                <a16:creationId xmlns:a16="http://schemas.microsoft.com/office/drawing/2014/main" id="{9F6CAF00-B86F-7058-380D-11BA7B5171A2}"/>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13727" t="318" r="45015" b="-318"/>
          <a:stretch/>
        </p:blipFill>
        <p:spPr>
          <a:xfrm>
            <a:off x="-3395954" y="5791597"/>
            <a:ext cx="2656562" cy="3621907"/>
          </a:xfrm>
          <a:prstGeom prst="rect">
            <a:avLst/>
          </a:prstGeom>
        </p:spPr>
      </p:pic>
      <p:sp>
        <p:nvSpPr>
          <p:cNvPr id="4" name="Rectangle 3">
            <a:extLst>
              <a:ext uri="{FF2B5EF4-FFF2-40B4-BE49-F238E27FC236}">
                <a16:creationId xmlns:a16="http://schemas.microsoft.com/office/drawing/2014/main" id="{97E4D4F4-661D-4F8C-3642-0B0F1A60EF71}"/>
              </a:ext>
            </a:extLst>
          </p:cNvPr>
          <p:cNvSpPr/>
          <p:nvPr/>
        </p:nvSpPr>
        <p:spPr>
          <a:xfrm>
            <a:off x="-3395954" y="5791597"/>
            <a:ext cx="2642037" cy="358446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Adjusting x, y, z values to sit between -1 and 1. The </a:t>
            </a:r>
            <a:r>
              <a:rPr lang="en-US" dirty="0" err="1">
                <a:solidFill>
                  <a:schemeClr val="bg1"/>
                </a:solidFill>
              </a:rPr>
              <a:t>zfar</a:t>
            </a:r>
            <a:r>
              <a:rPr lang="en-US" dirty="0">
                <a:solidFill>
                  <a:schemeClr val="bg1"/>
                </a:solidFill>
              </a:rPr>
              <a:t> is going to take a value of 1, and the </a:t>
            </a:r>
            <a:r>
              <a:rPr lang="en-US" dirty="0" err="1">
                <a:solidFill>
                  <a:schemeClr val="bg1"/>
                </a:solidFill>
              </a:rPr>
              <a:t>znear</a:t>
            </a:r>
            <a:r>
              <a:rPr lang="en-US" dirty="0">
                <a:solidFill>
                  <a:schemeClr val="bg1"/>
                </a:solidFill>
              </a:rPr>
              <a:t> will take a value of 0. The negative numbers means the object is not show in the screen.</a:t>
            </a:r>
          </a:p>
        </p:txBody>
      </p:sp>
      <p:pic>
        <p:nvPicPr>
          <p:cNvPr id="16" name="Picture 15" descr="A screenshot of a computer&#10;&#10;Description automatically generated">
            <a:extLst>
              <a:ext uri="{FF2B5EF4-FFF2-40B4-BE49-F238E27FC236}">
                <a16:creationId xmlns:a16="http://schemas.microsoft.com/office/drawing/2014/main" id="{182C8365-6918-7A21-9607-6AF19C485A49}"/>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5497655" y="3824332"/>
            <a:ext cx="2826675" cy="1590004"/>
          </a:xfrm>
          <a:prstGeom prst="rect">
            <a:avLst/>
          </a:prstGeom>
        </p:spPr>
      </p:pic>
      <p:cxnSp>
        <p:nvCxnSpPr>
          <p:cNvPr id="17" name="Connector: Curved 16">
            <a:extLst>
              <a:ext uri="{FF2B5EF4-FFF2-40B4-BE49-F238E27FC236}">
                <a16:creationId xmlns:a16="http://schemas.microsoft.com/office/drawing/2014/main" id="{FDF6CC3D-4395-0C6F-B4D5-B633E37D0D84}"/>
              </a:ext>
            </a:extLst>
          </p:cNvPr>
          <p:cNvCxnSpPr>
            <a:cxnSpLocks/>
            <a:stCxn id="36" idx="2"/>
            <a:endCxn id="16" idx="0"/>
          </p:cNvCxnSpPr>
          <p:nvPr/>
        </p:nvCxnSpPr>
        <p:spPr>
          <a:xfrm rot="16200000" flipH="1">
            <a:off x="-5019751" y="2888897"/>
            <a:ext cx="646345" cy="1224523"/>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FCC84551-BD15-57E2-EC6E-51345A0D015E}"/>
              </a:ext>
            </a:extLst>
          </p:cNvPr>
          <p:cNvCxnSpPr>
            <a:cxnSpLocks/>
            <a:stCxn id="38" idx="2"/>
            <a:endCxn id="16" idx="0"/>
          </p:cNvCxnSpPr>
          <p:nvPr/>
        </p:nvCxnSpPr>
        <p:spPr>
          <a:xfrm rot="5400000">
            <a:off x="-4090707" y="3184531"/>
            <a:ext cx="646192" cy="63341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20F3FB3-6E91-E316-2B9F-58BE8BD70498}"/>
              </a:ext>
            </a:extLst>
          </p:cNvPr>
          <p:cNvCxnSpPr>
            <a:cxnSpLocks/>
            <a:stCxn id="37" idx="2"/>
            <a:endCxn id="16" idx="0"/>
          </p:cNvCxnSpPr>
          <p:nvPr/>
        </p:nvCxnSpPr>
        <p:spPr>
          <a:xfrm rot="5400000">
            <a:off x="-3185042" y="2278712"/>
            <a:ext cx="646345" cy="244489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27B810C-4BD1-7E19-F39D-036653425D2F}"/>
              </a:ext>
            </a:extLst>
          </p:cNvPr>
          <p:cNvSpPr/>
          <p:nvPr/>
        </p:nvSpPr>
        <p:spPr>
          <a:xfrm>
            <a:off x="3399501" y="3229945"/>
            <a:ext cx="5437220" cy="196118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chemeClr val="bg1"/>
                </a:solidFill>
              </a:rPr>
              <a:t>It also called </a:t>
            </a:r>
            <a:r>
              <a:rPr lang="en-US" sz="2000" i="1" dirty="0">
                <a:solidFill>
                  <a:schemeClr val="bg1"/>
                </a:solidFill>
              </a:rPr>
              <a:t>Scalar Product</a:t>
            </a:r>
            <a:r>
              <a:rPr lang="en-US" sz="2000" dirty="0">
                <a:solidFill>
                  <a:schemeClr val="bg1"/>
                </a:solidFill>
              </a:rPr>
              <a:t>. Dot product operation is used to multiply two vector in which the first vector is rotated and then multiply. The usage of it is to figure out whether two vectors are point to the same direction, the opposite direction or something else.</a:t>
            </a:r>
          </a:p>
        </p:txBody>
      </p:sp>
      <p:cxnSp>
        <p:nvCxnSpPr>
          <p:cNvPr id="45" name="Connector: Curved 44">
            <a:extLst>
              <a:ext uri="{FF2B5EF4-FFF2-40B4-BE49-F238E27FC236}">
                <a16:creationId xmlns:a16="http://schemas.microsoft.com/office/drawing/2014/main" id="{75606268-81B0-FE96-AC80-1977E6F97DE3}"/>
              </a:ext>
            </a:extLst>
          </p:cNvPr>
          <p:cNvCxnSpPr>
            <a:cxnSpLocks/>
            <a:stCxn id="189" idx="2"/>
            <a:endCxn id="44" idx="0"/>
          </p:cNvCxnSpPr>
          <p:nvPr/>
        </p:nvCxnSpPr>
        <p:spPr>
          <a:xfrm rot="5400000">
            <a:off x="5687700" y="2783786"/>
            <a:ext cx="876570" cy="15748"/>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158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750" fill="hold"/>
                                        <p:tgtEl>
                                          <p:spTgt spid="44"/>
                                        </p:tgtEl>
                                        <p:attrNameLst>
                                          <p:attrName>ppt_x</p:attrName>
                                        </p:attrNameLst>
                                      </p:cBhvr>
                                      <p:tavLst>
                                        <p:tav tm="0">
                                          <p:val>
                                            <p:strVal val="#ppt_x"/>
                                          </p:val>
                                        </p:tav>
                                        <p:tav tm="100000">
                                          <p:val>
                                            <p:strVal val="#ppt_x"/>
                                          </p:val>
                                        </p:tav>
                                      </p:tavLst>
                                    </p:anim>
                                    <p:anim calcmode="lin" valueType="num">
                                      <p:cBhvr additive="base">
                                        <p:cTn id="8" dur="750" fill="hold"/>
                                        <p:tgtEl>
                                          <p:spTgt spid="4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up)">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3465316" y="-1687048"/>
            <a:ext cx="169195" cy="5092174"/>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0277" y="943637"/>
            <a:ext cx="1707098" cy="70670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150277" y="3471311"/>
            <a:ext cx="2237963" cy="77681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572087" y="2158545"/>
            <a:ext cx="1329581" cy="46150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2135224" y="-991077"/>
            <a:ext cx="497633" cy="57804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a:off x="-705837" y="448882"/>
            <a:ext cx="508204" cy="291112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16200000" flipH="1">
            <a:off x="226057" y="2428109"/>
            <a:ext cx="1820970" cy="265433"/>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200660C-7A9E-6E04-33F0-7C25DE5B55D2}"/>
              </a:ext>
            </a:extLst>
          </p:cNvPr>
          <p:cNvPicPr>
            <a:picLocks noChangeAspect="1"/>
          </p:cNvPicPr>
          <p:nvPr/>
        </p:nvPicPr>
        <p:blipFill rotWithShape="1">
          <a:blip r:embed="rId3">
            <a:extLst>
              <a:ext uri="{28A0092B-C50C-407E-A947-70E740481C1C}">
                <a14:useLocalDpi xmlns:a14="http://schemas.microsoft.com/office/drawing/2010/main" val="0"/>
              </a:ext>
            </a:extLst>
          </a:blip>
          <a:srcRect l="26094" t="44659" r="25859" b="43912"/>
          <a:stretch/>
        </p:blipFill>
        <p:spPr>
          <a:xfrm>
            <a:off x="3241788" y="3388734"/>
            <a:ext cx="7230050" cy="967366"/>
          </a:xfrm>
          <a:prstGeom prst="rect">
            <a:avLst/>
          </a:prstGeom>
        </p:spPr>
      </p:pic>
      <p:cxnSp>
        <p:nvCxnSpPr>
          <p:cNvPr id="15" name="Connector: Curved 14">
            <a:extLst>
              <a:ext uri="{FF2B5EF4-FFF2-40B4-BE49-F238E27FC236}">
                <a16:creationId xmlns:a16="http://schemas.microsoft.com/office/drawing/2014/main" id="{814B6130-B4C4-4E44-9759-918FB8F64422}"/>
              </a:ext>
            </a:extLst>
          </p:cNvPr>
          <p:cNvCxnSpPr>
            <a:cxnSpLocks/>
            <a:stCxn id="189" idx="3"/>
            <a:endCxn id="6" idx="1"/>
          </p:cNvCxnSpPr>
          <p:nvPr/>
        </p:nvCxnSpPr>
        <p:spPr>
          <a:xfrm>
            <a:off x="2388240" y="3859717"/>
            <a:ext cx="853548"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44A5B737-0485-6D4E-9E9F-4644DF1B984F}"/>
              </a:ext>
            </a:extLst>
          </p:cNvPr>
          <p:cNvCxnSpPr>
            <a:cxnSpLocks/>
            <a:stCxn id="189" idx="2"/>
            <a:endCxn id="22" idx="0"/>
          </p:cNvCxnSpPr>
          <p:nvPr/>
        </p:nvCxnSpPr>
        <p:spPr>
          <a:xfrm rot="5400000">
            <a:off x="-1365312" y="2335888"/>
            <a:ext cx="722336" cy="454680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D850018-8E4A-8446-0276-01E402355816}"/>
              </a:ext>
            </a:extLst>
          </p:cNvPr>
          <p:cNvSpPr/>
          <p:nvPr/>
        </p:nvSpPr>
        <p:spPr>
          <a:xfrm>
            <a:off x="-4421345" y="4970459"/>
            <a:ext cx="2287596" cy="82512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It also called Scalar Product. Dot product operation is used to multiply two vector in which the first vector is rotated and then multiply. The usage of it is to figure out whether two vectors are point to the same direction, the opposite direction or something else.</a:t>
            </a:r>
          </a:p>
        </p:txBody>
      </p:sp>
    </p:spTree>
    <p:extLst>
      <p:ext uri="{BB962C8B-B14F-4D97-AF65-F5344CB8AC3E}">
        <p14:creationId xmlns:p14="http://schemas.microsoft.com/office/powerpoint/2010/main" val="152020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3465316" y="-1687048"/>
            <a:ext cx="169195" cy="5092174"/>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0277" y="943637"/>
            <a:ext cx="1707098" cy="70670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150277" y="3471311"/>
            <a:ext cx="2237963" cy="77681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572087" y="2158545"/>
            <a:ext cx="1329581" cy="46150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2135224" y="-991077"/>
            <a:ext cx="497633" cy="57804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a:off x="-705837" y="448882"/>
            <a:ext cx="508204" cy="291112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16200000" flipH="1">
            <a:off x="226057" y="2428109"/>
            <a:ext cx="1820970" cy="265433"/>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200660C-7A9E-6E04-33F0-7C25DE5B55D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6094" t="44659" r="25859" b="43912"/>
          <a:stretch/>
        </p:blipFill>
        <p:spPr>
          <a:xfrm>
            <a:off x="3241788" y="1317976"/>
            <a:ext cx="3016137" cy="403553"/>
          </a:xfrm>
          <a:prstGeom prst="rect">
            <a:avLst/>
          </a:prstGeom>
        </p:spPr>
      </p:pic>
      <p:cxnSp>
        <p:nvCxnSpPr>
          <p:cNvPr id="15" name="Connector: Curved 14">
            <a:extLst>
              <a:ext uri="{FF2B5EF4-FFF2-40B4-BE49-F238E27FC236}">
                <a16:creationId xmlns:a16="http://schemas.microsoft.com/office/drawing/2014/main" id="{814B6130-B4C4-4E44-9759-918FB8F64422}"/>
              </a:ext>
            </a:extLst>
          </p:cNvPr>
          <p:cNvCxnSpPr>
            <a:cxnSpLocks/>
            <a:stCxn id="189" idx="3"/>
            <a:endCxn id="6" idx="1"/>
          </p:cNvCxnSpPr>
          <p:nvPr/>
        </p:nvCxnSpPr>
        <p:spPr>
          <a:xfrm flipV="1">
            <a:off x="2388240" y="1519753"/>
            <a:ext cx="853548" cy="23399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44A5B737-0485-6D4E-9E9F-4644DF1B984F}"/>
              </a:ext>
            </a:extLst>
          </p:cNvPr>
          <p:cNvCxnSpPr>
            <a:cxnSpLocks/>
            <a:stCxn id="189" idx="2"/>
            <a:endCxn id="22" idx="0"/>
          </p:cNvCxnSpPr>
          <p:nvPr/>
        </p:nvCxnSpPr>
        <p:spPr>
          <a:xfrm rot="5400000">
            <a:off x="-1365312" y="2335888"/>
            <a:ext cx="722336" cy="454680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D850018-8E4A-8446-0276-01E402355816}"/>
              </a:ext>
            </a:extLst>
          </p:cNvPr>
          <p:cNvSpPr/>
          <p:nvPr/>
        </p:nvSpPr>
        <p:spPr>
          <a:xfrm>
            <a:off x="-4421345" y="4970459"/>
            <a:ext cx="2287596" cy="82512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It also called Scalar Product. Dot product operation is used to multiply two vector in which the first vector is rotated and then multiply. The usage of it is to figure out whether two vectors are point to the same direction, the opposite direction or something else.</a:t>
            </a:r>
          </a:p>
        </p:txBody>
      </p:sp>
      <p:pic>
        <p:nvPicPr>
          <p:cNvPr id="9" name="Picture 8">
            <a:extLst>
              <a:ext uri="{FF2B5EF4-FFF2-40B4-BE49-F238E27FC236}">
                <a16:creationId xmlns:a16="http://schemas.microsoft.com/office/drawing/2014/main" id="{C731FBC2-D2D6-0F24-82D5-86470D617D36}"/>
              </a:ext>
            </a:extLst>
          </p:cNvPr>
          <p:cNvPicPr>
            <a:picLocks noChangeAspect="1"/>
          </p:cNvPicPr>
          <p:nvPr/>
        </p:nvPicPr>
        <p:blipFill rotWithShape="1">
          <a:blip r:embed="rId5">
            <a:extLst>
              <a:ext uri="{28A0092B-C50C-407E-A947-70E740481C1C}">
                <a14:useLocalDpi xmlns:a14="http://schemas.microsoft.com/office/drawing/2010/main" val="0"/>
              </a:ext>
            </a:extLst>
          </a:blip>
          <a:srcRect l="9071" t="1666" r="12482" b="40507"/>
          <a:stretch/>
        </p:blipFill>
        <p:spPr>
          <a:xfrm>
            <a:off x="3241788" y="2406197"/>
            <a:ext cx="7010916" cy="2907040"/>
          </a:xfrm>
          <a:prstGeom prst="rect">
            <a:avLst/>
          </a:prstGeom>
        </p:spPr>
      </p:pic>
      <p:cxnSp>
        <p:nvCxnSpPr>
          <p:cNvPr id="10" name="Connector: Curved 9">
            <a:extLst>
              <a:ext uri="{FF2B5EF4-FFF2-40B4-BE49-F238E27FC236}">
                <a16:creationId xmlns:a16="http://schemas.microsoft.com/office/drawing/2014/main" id="{6FA9D800-9BE6-2420-238C-AFDAEEAA2898}"/>
              </a:ext>
            </a:extLst>
          </p:cNvPr>
          <p:cNvCxnSpPr>
            <a:cxnSpLocks/>
            <a:stCxn id="189" idx="3"/>
            <a:endCxn id="9" idx="1"/>
          </p:cNvCxnSpPr>
          <p:nvPr/>
        </p:nvCxnSpPr>
        <p:spPr>
          <a:xfrm>
            <a:off x="2388240" y="3859717"/>
            <a:ext cx="853548"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225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3465316" y="-1687048"/>
            <a:ext cx="169195" cy="5092174"/>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0277" y="943637"/>
            <a:ext cx="1707098" cy="70670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150277" y="3471311"/>
            <a:ext cx="2237963" cy="77681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572087" y="2158545"/>
            <a:ext cx="1329581" cy="46150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2135224" y="-991077"/>
            <a:ext cx="497633" cy="57804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a:off x="-705837" y="448882"/>
            <a:ext cx="508204" cy="291112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16200000" flipH="1">
            <a:off x="226057" y="2428109"/>
            <a:ext cx="1820970" cy="265433"/>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200660C-7A9E-6E04-33F0-7C25DE5B55D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6094" t="44659" r="25859" b="43912"/>
          <a:stretch/>
        </p:blipFill>
        <p:spPr>
          <a:xfrm>
            <a:off x="3241788" y="1317976"/>
            <a:ext cx="3016137" cy="403553"/>
          </a:xfrm>
          <a:prstGeom prst="rect">
            <a:avLst/>
          </a:prstGeom>
        </p:spPr>
      </p:pic>
      <p:cxnSp>
        <p:nvCxnSpPr>
          <p:cNvPr id="15" name="Connector: Curved 14">
            <a:extLst>
              <a:ext uri="{FF2B5EF4-FFF2-40B4-BE49-F238E27FC236}">
                <a16:creationId xmlns:a16="http://schemas.microsoft.com/office/drawing/2014/main" id="{814B6130-B4C4-4E44-9759-918FB8F64422}"/>
              </a:ext>
            </a:extLst>
          </p:cNvPr>
          <p:cNvCxnSpPr>
            <a:cxnSpLocks/>
            <a:stCxn id="189" idx="3"/>
            <a:endCxn id="6" idx="1"/>
          </p:cNvCxnSpPr>
          <p:nvPr/>
        </p:nvCxnSpPr>
        <p:spPr>
          <a:xfrm flipV="1">
            <a:off x="2388240" y="1519753"/>
            <a:ext cx="853548" cy="23399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44A5B737-0485-6D4E-9E9F-4644DF1B984F}"/>
              </a:ext>
            </a:extLst>
          </p:cNvPr>
          <p:cNvCxnSpPr>
            <a:cxnSpLocks/>
            <a:stCxn id="189" idx="2"/>
            <a:endCxn id="22" idx="0"/>
          </p:cNvCxnSpPr>
          <p:nvPr/>
        </p:nvCxnSpPr>
        <p:spPr>
          <a:xfrm rot="5400000">
            <a:off x="-1365312" y="2335888"/>
            <a:ext cx="722336" cy="454680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D850018-8E4A-8446-0276-01E402355816}"/>
              </a:ext>
            </a:extLst>
          </p:cNvPr>
          <p:cNvSpPr/>
          <p:nvPr/>
        </p:nvSpPr>
        <p:spPr>
          <a:xfrm>
            <a:off x="-4421345" y="4970459"/>
            <a:ext cx="2287596" cy="82512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It also called Scalar Product. Dot product operation is used to multiply two vector in which the first vector is rotated and then multiply. The usage of it is to figure out whether two vectors are point to the same direction, the opposite direction or something else.</a:t>
            </a:r>
          </a:p>
        </p:txBody>
      </p:sp>
      <p:pic>
        <p:nvPicPr>
          <p:cNvPr id="9" name="Picture 8">
            <a:extLst>
              <a:ext uri="{FF2B5EF4-FFF2-40B4-BE49-F238E27FC236}">
                <a16:creationId xmlns:a16="http://schemas.microsoft.com/office/drawing/2014/main" id="{C731FBC2-D2D6-0F24-82D5-86470D617D3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9071" t="1666" r="12482" b="40507"/>
          <a:stretch/>
        </p:blipFill>
        <p:spPr>
          <a:xfrm>
            <a:off x="2815014" y="3376579"/>
            <a:ext cx="2330368" cy="966276"/>
          </a:xfrm>
          <a:prstGeom prst="rect">
            <a:avLst/>
          </a:prstGeom>
        </p:spPr>
      </p:pic>
      <p:cxnSp>
        <p:nvCxnSpPr>
          <p:cNvPr id="10" name="Connector: Curved 9">
            <a:extLst>
              <a:ext uri="{FF2B5EF4-FFF2-40B4-BE49-F238E27FC236}">
                <a16:creationId xmlns:a16="http://schemas.microsoft.com/office/drawing/2014/main" id="{6FA9D800-9BE6-2420-238C-AFDAEEAA2898}"/>
              </a:ext>
            </a:extLst>
          </p:cNvPr>
          <p:cNvCxnSpPr>
            <a:cxnSpLocks/>
            <a:stCxn id="189" idx="3"/>
            <a:endCxn id="9" idx="1"/>
          </p:cNvCxnSpPr>
          <p:nvPr/>
        </p:nvCxnSpPr>
        <p:spPr>
          <a:xfrm>
            <a:off x="2388240" y="3859717"/>
            <a:ext cx="426774" cy="127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8FFCB80-B613-C88D-0D0B-9D2CBB9910EB}"/>
              </a:ext>
            </a:extLst>
          </p:cNvPr>
          <p:cNvPicPr>
            <a:picLocks noChangeAspect="1"/>
          </p:cNvPicPr>
          <p:nvPr/>
        </p:nvPicPr>
        <p:blipFill rotWithShape="1">
          <a:blip r:embed="rId7">
            <a:extLst>
              <a:ext uri="{28A0092B-C50C-407E-A947-70E740481C1C}">
                <a14:useLocalDpi xmlns:a14="http://schemas.microsoft.com/office/drawing/2010/main" val="0"/>
              </a:ext>
            </a:extLst>
          </a:blip>
          <a:srcRect l="25580" t="21685" r="6250" b="20555"/>
          <a:stretch/>
        </p:blipFill>
        <p:spPr>
          <a:xfrm>
            <a:off x="5806539" y="2416506"/>
            <a:ext cx="6073332" cy="2894526"/>
          </a:xfrm>
          <a:prstGeom prst="rect">
            <a:avLst/>
          </a:prstGeom>
        </p:spPr>
      </p:pic>
      <p:cxnSp>
        <p:nvCxnSpPr>
          <p:cNvPr id="25" name="Connector: Curved 24">
            <a:extLst>
              <a:ext uri="{FF2B5EF4-FFF2-40B4-BE49-F238E27FC236}">
                <a16:creationId xmlns:a16="http://schemas.microsoft.com/office/drawing/2014/main" id="{7D426FDB-789A-1DCC-1366-A6AE53103C1B}"/>
              </a:ext>
            </a:extLst>
          </p:cNvPr>
          <p:cNvCxnSpPr>
            <a:cxnSpLocks/>
            <a:stCxn id="9" idx="3"/>
            <a:endCxn id="20" idx="1"/>
          </p:cNvCxnSpPr>
          <p:nvPr/>
        </p:nvCxnSpPr>
        <p:spPr>
          <a:xfrm>
            <a:off x="5145382" y="3859717"/>
            <a:ext cx="661157" cy="4052"/>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5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3465316" y="-1687048"/>
            <a:ext cx="169195" cy="5092174"/>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150277" y="943637"/>
            <a:ext cx="1707098" cy="70670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150277" y="3471311"/>
            <a:ext cx="2237963" cy="776812"/>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572087" y="2158545"/>
            <a:ext cx="1329581" cy="46150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2135224" y="-991077"/>
            <a:ext cx="497633" cy="578046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5400000">
            <a:off x="-705837" y="448882"/>
            <a:ext cx="508204" cy="291112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16200000" flipH="1">
            <a:off x="226057" y="2428109"/>
            <a:ext cx="1820970" cy="265433"/>
          </a:xfrm>
          <a:prstGeom prst="curvedConnector3">
            <a:avLst>
              <a:gd name="adj1" fmla="val 50000"/>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200660C-7A9E-6E04-33F0-7C25DE5B55D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6094" t="44659" r="25859" b="43912"/>
          <a:stretch/>
        </p:blipFill>
        <p:spPr>
          <a:xfrm>
            <a:off x="3241788" y="1317976"/>
            <a:ext cx="3016137" cy="403553"/>
          </a:xfrm>
          <a:prstGeom prst="rect">
            <a:avLst/>
          </a:prstGeom>
        </p:spPr>
      </p:pic>
      <p:cxnSp>
        <p:nvCxnSpPr>
          <p:cNvPr id="15" name="Connector: Curved 14">
            <a:extLst>
              <a:ext uri="{FF2B5EF4-FFF2-40B4-BE49-F238E27FC236}">
                <a16:creationId xmlns:a16="http://schemas.microsoft.com/office/drawing/2014/main" id="{814B6130-B4C4-4E44-9759-918FB8F64422}"/>
              </a:ext>
            </a:extLst>
          </p:cNvPr>
          <p:cNvCxnSpPr>
            <a:cxnSpLocks/>
            <a:stCxn id="189" idx="3"/>
            <a:endCxn id="6" idx="1"/>
          </p:cNvCxnSpPr>
          <p:nvPr/>
        </p:nvCxnSpPr>
        <p:spPr>
          <a:xfrm flipV="1">
            <a:off x="2388240" y="1519753"/>
            <a:ext cx="853548" cy="233996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44A5B737-0485-6D4E-9E9F-4644DF1B984F}"/>
              </a:ext>
            </a:extLst>
          </p:cNvPr>
          <p:cNvCxnSpPr>
            <a:cxnSpLocks/>
            <a:stCxn id="189" idx="2"/>
            <a:endCxn id="22" idx="0"/>
          </p:cNvCxnSpPr>
          <p:nvPr/>
        </p:nvCxnSpPr>
        <p:spPr>
          <a:xfrm rot="5400000">
            <a:off x="-1365312" y="2335888"/>
            <a:ext cx="722336" cy="454680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D850018-8E4A-8446-0276-01E402355816}"/>
              </a:ext>
            </a:extLst>
          </p:cNvPr>
          <p:cNvSpPr/>
          <p:nvPr/>
        </p:nvSpPr>
        <p:spPr>
          <a:xfrm>
            <a:off x="-4421345" y="4970459"/>
            <a:ext cx="2287596" cy="82512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It also called Scalar Product. Dot product operation is used to multiply two vector in which the first vector is rotated and then multiply. The usage of it is to figure out whether two vectors are point to the same direction, the opposite direction or something else.</a:t>
            </a:r>
          </a:p>
        </p:txBody>
      </p:sp>
      <p:pic>
        <p:nvPicPr>
          <p:cNvPr id="9" name="Picture 8">
            <a:extLst>
              <a:ext uri="{FF2B5EF4-FFF2-40B4-BE49-F238E27FC236}">
                <a16:creationId xmlns:a16="http://schemas.microsoft.com/office/drawing/2014/main" id="{C731FBC2-D2D6-0F24-82D5-86470D617D3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9071" t="1666" r="12482" b="40507"/>
          <a:stretch/>
        </p:blipFill>
        <p:spPr>
          <a:xfrm>
            <a:off x="3233603" y="2136914"/>
            <a:ext cx="2330368" cy="966276"/>
          </a:xfrm>
          <a:prstGeom prst="rect">
            <a:avLst/>
          </a:prstGeom>
        </p:spPr>
      </p:pic>
      <p:cxnSp>
        <p:nvCxnSpPr>
          <p:cNvPr id="10" name="Connector: Curved 9">
            <a:extLst>
              <a:ext uri="{FF2B5EF4-FFF2-40B4-BE49-F238E27FC236}">
                <a16:creationId xmlns:a16="http://schemas.microsoft.com/office/drawing/2014/main" id="{6FA9D800-9BE6-2420-238C-AFDAEEAA2898}"/>
              </a:ext>
            </a:extLst>
          </p:cNvPr>
          <p:cNvCxnSpPr>
            <a:cxnSpLocks/>
            <a:stCxn id="189" idx="3"/>
            <a:endCxn id="9" idx="1"/>
          </p:cNvCxnSpPr>
          <p:nvPr/>
        </p:nvCxnSpPr>
        <p:spPr>
          <a:xfrm flipV="1">
            <a:off x="2388240" y="2620052"/>
            <a:ext cx="845363" cy="123966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8FFCB80-B613-C88D-0D0B-9D2CBB9910EB}"/>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5580" t="21685" r="6250" b="20555"/>
          <a:stretch/>
        </p:blipFill>
        <p:spPr>
          <a:xfrm>
            <a:off x="6096000" y="2136914"/>
            <a:ext cx="2027452" cy="966276"/>
          </a:xfrm>
          <a:prstGeom prst="rect">
            <a:avLst/>
          </a:prstGeom>
        </p:spPr>
      </p:pic>
      <p:cxnSp>
        <p:nvCxnSpPr>
          <p:cNvPr id="25" name="Connector: Curved 24">
            <a:extLst>
              <a:ext uri="{FF2B5EF4-FFF2-40B4-BE49-F238E27FC236}">
                <a16:creationId xmlns:a16="http://schemas.microsoft.com/office/drawing/2014/main" id="{7D426FDB-789A-1DCC-1366-A6AE53103C1B}"/>
              </a:ext>
            </a:extLst>
          </p:cNvPr>
          <p:cNvCxnSpPr>
            <a:cxnSpLocks/>
            <a:stCxn id="9" idx="3"/>
            <a:endCxn id="20" idx="1"/>
          </p:cNvCxnSpPr>
          <p:nvPr/>
        </p:nvCxnSpPr>
        <p:spPr>
          <a:xfrm>
            <a:off x="5563971" y="2620052"/>
            <a:ext cx="532029" cy="127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757E4629-241F-6638-909D-582A8092737D}"/>
              </a:ext>
            </a:extLst>
          </p:cNvPr>
          <p:cNvPicPr>
            <a:picLocks noChangeAspect="1"/>
          </p:cNvPicPr>
          <p:nvPr/>
        </p:nvPicPr>
        <p:blipFill rotWithShape="1">
          <a:blip r:embed="rId9">
            <a:extLst>
              <a:ext uri="{28A0092B-C50C-407E-A947-70E740481C1C}">
                <a14:useLocalDpi xmlns:a14="http://schemas.microsoft.com/office/drawing/2010/main" val="0"/>
              </a:ext>
            </a:extLst>
          </a:blip>
          <a:srcRect l="30681" t="41389" r="29843" b="40099"/>
          <a:stretch/>
        </p:blipFill>
        <p:spPr>
          <a:xfrm>
            <a:off x="3233603" y="3392032"/>
            <a:ext cx="3546045" cy="935369"/>
          </a:xfrm>
          <a:prstGeom prst="rect">
            <a:avLst/>
          </a:prstGeom>
        </p:spPr>
      </p:pic>
      <p:cxnSp>
        <p:nvCxnSpPr>
          <p:cNvPr id="30" name="Connector: Curved 29">
            <a:extLst>
              <a:ext uri="{FF2B5EF4-FFF2-40B4-BE49-F238E27FC236}">
                <a16:creationId xmlns:a16="http://schemas.microsoft.com/office/drawing/2014/main" id="{7C77D3E0-8532-E8C8-011B-FA1D9BE5AC13}"/>
              </a:ext>
            </a:extLst>
          </p:cNvPr>
          <p:cNvCxnSpPr>
            <a:cxnSpLocks/>
            <a:stCxn id="189" idx="3"/>
            <a:endCxn id="29" idx="1"/>
          </p:cNvCxnSpPr>
          <p:nvPr/>
        </p:nvCxnSpPr>
        <p:spPr>
          <a:xfrm>
            <a:off x="2388240" y="3859717"/>
            <a:ext cx="845363" cy="12700"/>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79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Connector: Curved 13">
            <a:extLst>
              <a:ext uri="{FF2B5EF4-FFF2-40B4-BE49-F238E27FC236}">
                <a16:creationId xmlns:a16="http://schemas.microsoft.com/office/drawing/2014/main" id="{15E4C7BB-2D07-04A4-A341-814234432369}"/>
              </a:ext>
            </a:extLst>
          </p:cNvPr>
          <p:cNvCxnSpPr>
            <a:cxnSpLocks/>
            <a:stCxn id="2" idx="2"/>
            <a:endCxn id="40" idx="0"/>
          </p:cNvCxnSpPr>
          <p:nvPr/>
        </p:nvCxnSpPr>
        <p:spPr>
          <a:xfrm rot="5400000" flipH="1">
            <a:off x="-2316826" y="1439099"/>
            <a:ext cx="444627" cy="20041"/>
          </a:xfrm>
          <a:prstGeom prst="curvedConnector5">
            <a:avLst>
              <a:gd name="adj1" fmla="val -51414"/>
              <a:gd name="adj2" fmla="val 4438850"/>
              <a:gd name="adj3" fmla="val 151414"/>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D88FE89-72B5-8E44-1D67-82D1F2246FE4}"/>
              </a:ext>
            </a:extLst>
          </p:cNvPr>
          <p:cNvCxnSpPr>
            <a:cxnSpLocks/>
            <a:stCxn id="18" idx="2"/>
            <a:endCxn id="59" idx="0"/>
          </p:cNvCxnSpPr>
          <p:nvPr/>
        </p:nvCxnSpPr>
        <p:spPr>
          <a:xfrm rot="5400000">
            <a:off x="1755828" y="-3112750"/>
            <a:ext cx="452980" cy="8227364"/>
          </a:xfrm>
          <a:prstGeom prst="curvedConnector3">
            <a:avLst>
              <a:gd name="adj1" fmla="val 5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2" idx="0"/>
          </p:cNvCxnSpPr>
          <p:nvPr/>
        </p:nvCxnSpPr>
        <p:spPr>
          <a:xfrm rot="5400000">
            <a:off x="1779737" y="-3089787"/>
            <a:ext cx="452034" cy="8180492"/>
          </a:xfrm>
          <a:prstGeom prst="curvedConnector3">
            <a:avLst>
              <a:gd name="adj1" fmla="val 575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5400000">
            <a:off x="605592" y="-4252494"/>
            <a:ext cx="463472" cy="10517344"/>
          </a:xfrm>
          <a:prstGeom prst="curvedConnector3">
            <a:avLst>
              <a:gd name="adj1" fmla="val 6842"/>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5400000">
            <a:off x="1314404" y="-3615196"/>
            <a:ext cx="391958" cy="9171234"/>
          </a:xfrm>
          <a:prstGeom prst="curvedConnector3">
            <a:avLst>
              <a:gd name="adj1" fmla="val 6258"/>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60" name="Rectangle 59">
            <a:extLst>
              <a:ext uri="{FF2B5EF4-FFF2-40B4-BE49-F238E27FC236}">
                <a16:creationId xmlns:a16="http://schemas.microsoft.com/office/drawing/2014/main" id="{3E656B5F-85D6-8B84-2E25-3ED3B7B427B3}"/>
              </a:ext>
            </a:extLst>
          </p:cNvPr>
          <p:cNvSpPr/>
          <p:nvPr/>
        </p:nvSpPr>
        <p:spPr>
          <a:xfrm>
            <a:off x="-3679877" y="1166400"/>
            <a:ext cx="1209286" cy="500620"/>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5162812" y="1237914"/>
            <a:ext cx="1482935" cy="4358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2" name="Rectangle 1">
            <a:extLst>
              <a:ext uri="{FF2B5EF4-FFF2-40B4-BE49-F238E27FC236}">
                <a16:creationId xmlns:a16="http://schemas.microsoft.com/office/drawing/2014/main" id="{6EDD0B08-7FC8-1345-FBB7-C35921135380}"/>
              </a:ext>
            </a:extLst>
          </p:cNvPr>
          <p:cNvSpPr/>
          <p:nvPr/>
        </p:nvSpPr>
        <p:spPr>
          <a:xfrm>
            <a:off x="-2725441" y="1226476"/>
            <a:ext cx="1281898"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40" name="Rectangle 39">
            <a:extLst>
              <a:ext uri="{FF2B5EF4-FFF2-40B4-BE49-F238E27FC236}">
                <a16:creationId xmlns:a16="http://schemas.microsoft.com/office/drawing/2014/main" id="{097B173E-2A43-D8B8-A2F7-6361D3EA1BB2}"/>
              </a:ext>
            </a:extLst>
          </p:cNvPr>
          <p:cNvSpPr/>
          <p:nvPr/>
        </p:nvSpPr>
        <p:spPr>
          <a:xfrm>
            <a:off x="-2745482" y="1226805"/>
            <a:ext cx="1281898" cy="449358"/>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Vector</a:t>
            </a:r>
          </a:p>
        </p:txBody>
      </p:sp>
      <p:cxnSp>
        <p:nvCxnSpPr>
          <p:cNvPr id="52" name="Connector: Curved 51">
            <a:extLst>
              <a:ext uri="{FF2B5EF4-FFF2-40B4-BE49-F238E27FC236}">
                <a16:creationId xmlns:a16="http://schemas.microsoft.com/office/drawing/2014/main" id="{680A4443-6FF5-6C22-AA9B-FC0257ED19BE}"/>
              </a:ext>
            </a:extLst>
          </p:cNvPr>
          <p:cNvCxnSpPr>
            <a:cxnSpLocks/>
            <a:stCxn id="40" idx="2"/>
          </p:cNvCxnSpPr>
          <p:nvPr/>
        </p:nvCxnSpPr>
        <p:spPr>
          <a:xfrm rot="5400000">
            <a:off x="-3349332" y="914604"/>
            <a:ext cx="483240" cy="200635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461F7A48-6D19-406F-7B3B-E6B660AFD1D0}"/>
              </a:ext>
            </a:extLst>
          </p:cNvPr>
          <p:cNvCxnSpPr>
            <a:cxnSpLocks/>
            <a:stCxn id="40" idx="2"/>
          </p:cNvCxnSpPr>
          <p:nvPr/>
        </p:nvCxnSpPr>
        <p:spPr>
          <a:xfrm rot="5400000">
            <a:off x="-2620196" y="1634596"/>
            <a:ext cx="474097" cy="55723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22DCFB0-0ABC-B4DC-7F71-25B4C90E880F}"/>
              </a:ext>
            </a:extLst>
          </p:cNvPr>
          <p:cNvCxnSpPr>
            <a:cxnSpLocks/>
            <a:stCxn id="40" idx="2"/>
          </p:cNvCxnSpPr>
          <p:nvPr/>
        </p:nvCxnSpPr>
        <p:spPr>
          <a:xfrm rot="16200000" flipH="1">
            <a:off x="-1910568" y="1482198"/>
            <a:ext cx="474097" cy="86202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D9C5D51-461D-027C-DEF8-0BBFE582740B}"/>
              </a:ext>
            </a:extLst>
          </p:cNvPr>
          <p:cNvCxnSpPr>
            <a:cxnSpLocks/>
            <a:stCxn id="40" idx="2"/>
          </p:cNvCxnSpPr>
          <p:nvPr/>
        </p:nvCxnSpPr>
        <p:spPr>
          <a:xfrm rot="16200000" flipH="1">
            <a:off x="-2006084" y="1577714"/>
            <a:ext cx="464093" cy="66099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C2402EB-5DA5-2339-B102-ADC3CA06F20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sp>
        <p:nvSpPr>
          <p:cNvPr id="188" name="Rectangle 187">
            <a:extLst>
              <a:ext uri="{FF2B5EF4-FFF2-40B4-BE49-F238E27FC236}">
                <a16:creationId xmlns:a16="http://schemas.microsoft.com/office/drawing/2014/main" id="{9037D56B-248D-5BE0-8EC7-7EEB3618D8EE}"/>
              </a:ext>
            </a:extLst>
          </p:cNvPr>
          <p:cNvSpPr/>
          <p:nvPr/>
        </p:nvSpPr>
        <p:spPr>
          <a:xfrm>
            <a:off x="-5444781" y="2147974"/>
            <a:ext cx="1336275" cy="40373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Transformation</a:t>
            </a:r>
          </a:p>
        </p:txBody>
      </p:sp>
      <p:sp>
        <p:nvSpPr>
          <p:cNvPr id="189" name="Rectangle 188">
            <a:extLst>
              <a:ext uri="{FF2B5EF4-FFF2-40B4-BE49-F238E27FC236}">
                <a16:creationId xmlns:a16="http://schemas.microsoft.com/office/drawing/2014/main" id="{5D09C996-D31D-499A-40EE-B42622FBFEE1}"/>
              </a:ext>
            </a:extLst>
          </p:cNvPr>
          <p:cNvSpPr/>
          <p:nvPr/>
        </p:nvSpPr>
        <p:spPr>
          <a:xfrm>
            <a:off x="-4110890" y="2157960"/>
            <a:ext cx="1538804" cy="534129"/>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Dot Product</a:t>
            </a:r>
          </a:p>
        </p:txBody>
      </p:sp>
      <p:sp>
        <p:nvSpPr>
          <p:cNvPr id="190" name="Rectangle 189">
            <a:extLst>
              <a:ext uri="{FF2B5EF4-FFF2-40B4-BE49-F238E27FC236}">
                <a16:creationId xmlns:a16="http://schemas.microsoft.com/office/drawing/2014/main" id="{2A9F195E-C6CC-9C8C-1FA9-99B7DFF82D8B}"/>
              </a:ext>
            </a:extLst>
          </p:cNvPr>
          <p:cNvSpPr/>
          <p:nvPr/>
        </p:nvSpPr>
        <p:spPr>
          <a:xfrm>
            <a:off x="-2572087" y="2158545"/>
            <a:ext cx="1329581" cy="46150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Projection</a:t>
            </a:r>
          </a:p>
        </p:txBody>
      </p:sp>
      <p:cxnSp>
        <p:nvCxnSpPr>
          <p:cNvPr id="191" name="Connector: Curved 190">
            <a:extLst>
              <a:ext uri="{FF2B5EF4-FFF2-40B4-BE49-F238E27FC236}">
                <a16:creationId xmlns:a16="http://schemas.microsoft.com/office/drawing/2014/main" id="{929597E8-E57B-3711-A672-83F0ACD0A098}"/>
              </a:ext>
            </a:extLst>
          </p:cNvPr>
          <p:cNvCxnSpPr>
            <a:cxnSpLocks/>
            <a:stCxn id="60" idx="2"/>
            <a:endCxn id="188" idx="0"/>
          </p:cNvCxnSpPr>
          <p:nvPr/>
        </p:nvCxnSpPr>
        <p:spPr>
          <a:xfrm rot="5400000">
            <a:off x="-4166415" y="1056793"/>
            <a:ext cx="480954" cy="1701409"/>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Curved 193">
            <a:extLst>
              <a:ext uri="{FF2B5EF4-FFF2-40B4-BE49-F238E27FC236}">
                <a16:creationId xmlns:a16="http://schemas.microsoft.com/office/drawing/2014/main" id="{5A429263-78E1-19AB-F6BC-968D510E4BF9}"/>
              </a:ext>
            </a:extLst>
          </p:cNvPr>
          <p:cNvCxnSpPr>
            <a:cxnSpLocks/>
            <a:stCxn id="60" idx="2"/>
            <a:endCxn id="190" idx="0"/>
          </p:cNvCxnSpPr>
          <p:nvPr/>
        </p:nvCxnSpPr>
        <p:spPr>
          <a:xfrm rot="16200000" flipH="1">
            <a:off x="-2737027" y="1328813"/>
            <a:ext cx="491525" cy="1167938"/>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Curved 196">
            <a:extLst>
              <a:ext uri="{FF2B5EF4-FFF2-40B4-BE49-F238E27FC236}">
                <a16:creationId xmlns:a16="http://schemas.microsoft.com/office/drawing/2014/main" id="{E9B29C7C-5631-7165-DB09-56C81CB9877D}"/>
              </a:ext>
            </a:extLst>
          </p:cNvPr>
          <p:cNvCxnSpPr>
            <a:cxnSpLocks/>
            <a:stCxn id="60" idx="2"/>
            <a:endCxn id="189" idx="0"/>
          </p:cNvCxnSpPr>
          <p:nvPr/>
        </p:nvCxnSpPr>
        <p:spPr>
          <a:xfrm rot="5400000">
            <a:off x="-3453831" y="1779363"/>
            <a:ext cx="490940" cy="266254"/>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200660C-7A9E-6E04-33F0-7C25DE5B55D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6094" t="44659" r="25859" b="43912"/>
          <a:stretch/>
        </p:blipFill>
        <p:spPr>
          <a:xfrm>
            <a:off x="8185" y="8005384"/>
            <a:ext cx="3016137" cy="403553"/>
          </a:xfrm>
          <a:prstGeom prst="rect">
            <a:avLst/>
          </a:prstGeom>
        </p:spPr>
      </p:pic>
      <p:cxnSp>
        <p:nvCxnSpPr>
          <p:cNvPr id="15" name="Connector: Curved 14">
            <a:extLst>
              <a:ext uri="{FF2B5EF4-FFF2-40B4-BE49-F238E27FC236}">
                <a16:creationId xmlns:a16="http://schemas.microsoft.com/office/drawing/2014/main" id="{814B6130-B4C4-4E44-9759-918FB8F64422}"/>
              </a:ext>
            </a:extLst>
          </p:cNvPr>
          <p:cNvCxnSpPr>
            <a:cxnSpLocks/>
            <a:stCxn id="189" idx="3"/>
            <a:endCxn id="6" idx="1"/>
          </p:cNvCxnSpPr>
          <p:nvPr/>
        </p:nvCxnSpPr>
        <p:spPr>
          <a:xfrm>
            <a:off x="-2572086" y="2425025"/>
            <a:ext cx="2580271" cy="5782136"/>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44A5B737-0485-6D4E-9E9F-4644DF1B984F}"/>
              </a:ext>
            </a:extLst>
          </p:cNvPr>
          <p:cNvCxnSpPr>
            <a:cxnSpLocks/>
            <a:stCxn id="189" idx="2"/>
            <a:endCxn id="22" idx="0"/>
          </p:cNvCxnSpPr>
          <p:nvPr/>
        </p:nvCxnSpPr>
        <p:spPr>
          <a:xfrm rot="16200000" flipH="1">
            <a:off x="-4448703" y="3799303"/>
            <a:ext cx="2278370" cy="6394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D850018-8E4A-8446-0276-01E402355816}"/>
              </a:ext>
            </a:extLst>
          </p:cNvPr>
          <p:cNvSpPr/>
          <p:nvPr/>
        </p:nvSpPr>
        <p:spPr>
          <a:xfrm>
            <a:off x="-4421345" y="4970459"/>
            <a:ext cx="2287596" cy="825125"/>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65000"/>
                  </a:schemeClr>
                </a:solidFill>
              </a:rPr>
              <a:t>It also called Scalar Product. Dot product operation is used to multiply two vector in which the first vector is rotated and then multiply. The usage of it is to figure out whether two vectors are point to the same direction, the opposite direction or something else.</a:t>
            </a:r>
          </a:p>
        </p:txBody>
      </p:sp>
      <p:pic>
        <p:nvPicPr>
          <p:cNvPr id="9" name="Picture 8">
            <a:extLst>
              <a:ext uri="{FF2B5EF4-FFF2-40B4-BE49-F238E27FC236}">
                <a16:creationId xmlns:a16="http://schemas.microsoft.com/office/drawing/2014/main" id="{C731FBC2-D2D6-0F24-82D5-86470D617D3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9071" t="1666" r="12482" b="40507"/>
          <a:stretch/>
        </p:blipFill>
        <p:spPr>
          <a:xfrm>
            <a:off x="0" y="8824322"/>
            <a:ext cx="2330368" cy="966276"/>
          </a:xfrm>
          <a:prstGeom prst="rect">
            <a:avLst/>
          </a:prstGeom>
        </p:spPr>
      </p:pic>
      <p:cxnSp>
        <p:nvCxnSpPr>
          <p:cNvPr id="10" name="Connector: Curved 9">
            <a:extLst>
              <a:ext uri="{FF2B5EF4-FFF2-40B4-BE49-F238E27FC236}">
                <a16:creationId xmlns:a16="http://schemas.microsoft.com/office/drawing/2014/main" id="{6FA9D800-9BE6-2420-238C-AFDAEEAA2898}"/>
              </a:ext>
            </a:extLst>
          </p:cNvPr>
          <p:cNvCxnSpPr>
            <a:cxnSpLocks/>
            <a:stCxn id="189" idx="3"/>
            <a:endCxn id="9" idx="1"/>
          </p:cNvCxnSpPr>
          <p:nvPr/>
        </p:nvCxnSpPr>
        <p:spPr>
          <a:xfrm>
            <a:off x="-2572086" y="2425025"/>
            <a:ext cx="2572086" cy="6882435"/>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8FFCB80-B613-C88D-0D0B-9D2CBB9910EB}"/>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5580" t="21685" r="6250" b="20555"/>
          <a:stretch/>
        </p:blipFill>
        <p:spPr>
          <a:xfrm>
            <a:off x="2862397" y="8824322"/>
            <a:ext cx="2027452" cy="966276"/>
          </a:xfrm>
          <a:prstGeom prst="rect">
            <a:avLst/>
          </a:prstGeom>
        </p:spPr>
      </p:pic>
      <p:cxnSp>
        <p:nvCxnSpPr>
          <p:cNvPr id="25" name="Connector: Curved 24">
            <a:extLst>
              <a:ext uri="{FF2B5EF4-FFF2-40B4-BE49-F238E27FC236}">
                <a16:creationId xmlns:a16="http://schemas.microsoft.com/office/drawing/2014/main" id="{7D426FDB-789A-1DCC-1366-A6AE53103C1B}"/>
              </a:ext>
            </a:extLst>
          </p:cNvPr>
          <p:cNvCxnSpPr>
            <a:cxnSpLocks/>
            <a:stCxn id="9" idx="3"/>
            <a:endCxn id="20" idx="1"/>
          </p:cNvCxnSpPr>
          <p:nvPr/>
        </p:nvCxnSpPr>
        <p:spPr>
          <a:xfrm>
            <a:off x="2330368" y="9307460"/>
            <a:ext cx="532029" cy="12700"/>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757E4629-241F-6638-909D-582A8092737D}"/>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0681" t="41389" r="29843" b="40099"/>
          <a:stretch/>
        </p:blipFill>
        <p:spPr>
          <a:xfrm>
            <a:off x="1" y="10079441"/>
            <a:ext cx="1690822" cy="446002"/>
          </a:xfrm>
          <a:prstGeom prst="rect">
            <a:avLst/>
          </a:prstGeom>
        </p:spPr>
      </p:pic>
      <p:cxnSp>
        <p:nvCxnSpPr>
          <p:cNvPr id="30" name="Connector: Curved 29">
            <a:extLst>
              <a:ext uri="{FF2B5EF4-FFF2-40B4-BE49-F238E27FC236}">
                <a16:creationId xmlns:a16="http://schemas.microsoft.com/office/drawing/2014/main" id="{7C77D3E0-8532-E8C8-011B-FA1D9BE5AC13}"/>
              </a:ext>
            </a:extLst>
          </p:cNvPr>
          <p:cNvCxnSpPr>
            <a:cxnSpLocks/>
            <a:stCxn id="189" idx="3"/>
            <a:endCxn id="29" idx="1"/>
          </p:cNvCxnSpPr>
          <p:nvPr/>
        </p:nvCxnSpPr>
        <p:spPr>
          <a:xfrm>
            <a:off x="-2572086" y="2425025"/>
            <a:ext cx="2572087" cy="787741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8627AAA8-73EC-0ABC-0FE9-94A897C76356}"/>
              </a:ext>
            </a:extLst>
          </p:cNvPr>
          <p:cNvPicPr>
            <a:picLocks noChangeAspect="1"/>
          </p:cNvPicPr>
          <p:nvPr/>
        </p:nvPicPr>
        <p:blipFill>
          <a:blip r:embed="rId11">
            <a:extLst>
              <a:ext uri="{28A0092B-C50C-407E-A947-70E740481C1C}">
                <a14:useLocalDpi xmlns:a14="http://schemas.microsoft.com/office/drawing/2010/main" val="0"/>
              </a:ext>
            </a:extLst>
          </a:blip>
          <a:srcRect t="3072" b="3072"/>
          <a:stretch/>
        </p:blipFill>
        <p:spPr>
          <a:xfrm>
            <a:off x="1972534" y="1618918"/>
            <a:ext cx="8246931" cy="4360311"/>
          </a:xfrm>
          <a:prstGeom prst="rect">
            <a:avLst/>
          </a:prstGeom>
          <a:ln>
            <a:noFill/>
          </a:ln>
          <a:effectLst/>
        </p:spPr>
      </p:pic>
      <p:sp>
        <p:nvSpPr>
          <p:cNvPr id="140" name="Rectangle 139">
            <a:extLst>
              <a:ext uri="{FF2B5EF4-FFF2-40B4-BE49-F238E27FC236}">
                <a16:creationId xmlns:a16="http://schemas.microsoft.com/office/drawing/2014/main" id="{BCA07D7A-5BF8-3619-8FF6-ADD38CD0640F}"/>
              </a:ext>
            </a:extLst>
          </p:cNvPr>
          <p:cNvSpPr/>
          <p:nvPr/>
        </p:nvSpPr>
        <p:spPr>
          <a:xfrm>
            <a:off x="1973874" y="1614963"/>
            <a:ext cx="8246931" cy="4368219"/>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TextBox 140">
            <a:extLst>
              <a:ext uri="{FF2B5EF4-FFF2-40B4-BE49-F238E27FC236}">
                <a16:creationId xmlns:a16="http://schemas.microsoft.com/office/drawing/2014/main" id="{43BD8AA8-D954-6C4F-D763-8B26DC7B6899}"/>
              </a:ext>
            </a:extLst>
          </p:cNvPr>
          <p:cNvSpPr txBox="1"/>
          <p:nvPr/>
        </p:nvSpPr>
        <p:spPr>
          <a:xfrm>
            <a:off x="2205786" y="3511804"/>
            <a:ext cx="7780422" cy="584775"/>
          </a:xfrm>
          <a:prstGeom prst="rect">
            <a:avLst/>
          </a:prstGeom>
          <a:noFill/>
        </p:spPr>
        <p:txBody>
          <a:bodyPr wrap="square" numCol="1" rtlCol="0" anchor="ctr">
            <a:spAutoFit/>
          </a:bodyPr>
          <a:lstStyle/>
          <a:p>
            <a:pPr lvl="0" algn="ctr"/>
            <a:r>
              <a:rPr lang="en-US" sz="3200" b="1" i="1" dirty="0">
                <a:solidFill>
                  <a:schemeClr val="bg1"/>
                </a:solidFill>
                <a:latin typeface="Tahoma" panose="020B0604030504040204" pitchFamily="34" charset="0"/>
                <a:ea typeface="Tahoma" panose="020B0604030504040204" pitchFamily="34" charset="0"/>
                <a:cs typeface="Tahoma" panose="020B0604030504040204" pitchFamily="34" charset="0"/>
              </a:rPr>
              <a:t>Any Questions?!</a:t>
            </a:r>
          </a:p>
        </p:txBody>
      </p:sp>
    </p:spTree>
    <p:extLst>
      <p:ext uri="{BB962C8B-B14F-4D97-AF65-F5344CB8AC3E}">
        <p14:creationId xmlns:p14="http://schemas.microsoft.com/office/powerpoint/2010/main" val="3495367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iterate type="lt">
                                    <p:tmPct val="12000"/>
                                  </p:iterate>
                                  <p:childTnLst>
                                    <p:set>
                                      <p:cBhvr>
                                        <p:cTn id="10" dur="1" fill="hold">
                                          <p:stCondLst>
                                            <p:cond delay="0"/>
                                          </p:stCondLst>
                                        </p:cTn>
                                        <p:tgtEl>
                                          <p:spTgt spid="141">
                                            <p:txEl>
                                              <p:pRg st="0" end="0"/>
                                            </p:txEl>
                                          </p:spTgt>
                                        </p:tgtEl>
                                        <p:attrNameLst>
                                          <p:attrName>style.visibility</p:attrName>
                                        </p:attrNameLst>
                                      </p:cBhvr>
                                      <p:to>
                                        <p:strVal val="visible"/>
                                      </p:to>
                                    </p:set>
                                    <p:animEffect transition="in" filter="fade">
                                      <p:cBhvr>
                                        <p:cTn id="11" dur="500"/>
                                        <p:tgtEl>
                                          <p:spTgt spid="1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AD268B5-A67C-0715-7577-41C79959848A}"/>
              </a:ext>
            </a:extLst>
          </p:cNvPr>
          <p:cNvSpPr/>
          <p:nvPr/>
        </p:nvSpPr>
        <p:spPr>
          <a:xfrm>
            <a:off x="4966995" y="1529640"/>
            <a:ext cx="2258005" cy="1318971"/>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Video Games vs Movies and Pictures</a:t>
            </a:r>
          </a:p>
        </p:txBody>
      </p:sp>
      <p:cxnSp>
        <p:nvCxnSpPr>
          <p:cNvPr id="12" name="Connector: Curved 11">
            <a:extLst>
              <a:ext uri="{FF2B5EF4-FFF2-40B4-BE49-F238E27FC236}">
                <a16:creationId xmlns:a16="http://schemas.microsoft.com/office/drawing/2014/main" id="{BD88FE89-72B5-8E44-1D67-82D1F2246FE4}"/>
              </a:ext>
            </a:extLst>
          </p:cNvPr>
          <p:cNvCxnSpPr>
            <a:cxnSpLocks/>
            <a:stCxn id="18" idx="2"/>
            <a:endCxn id="32" idx="0"/>
          </p:cNvCxnSpPr>
          <p:nvPr/>
        </p:nvCxnSpPr>
        <p:spPr>
          <a:xfrm rot="5400000">
            <a:off x="3470205" y="-1681361"/>
            <a:ext cx="169993" cy="5081599"/>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58" idx="0"/>
          </p:cNvCxnSpPr>
          <p:nvPr/>
        </p:nvCxnSpPr>
        <p:spPr>
          <a:xfrm rot="16200000" flipH="1">
            <a:off x="9094298" y="-2223857"/>
            <a:ext cx="923728" cy="6920325"/>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31" name="Rectangle 30">
            <a:extLst>
              <a:ext uri="{FF2B5EF4-FFF2-40B4-BE49-F238E27FC236}">
                <a16:creationId xmlns:a16="http://schemas.microsoft.com/office/drawing/2014/main" id="{568291F5-403D-DD1F-E79B-2B796A2E2D76}"/>
              </a:ext>
            </a:extLst>
          </p:cNvPr>
          <p:cNvSpPr/>
          <p:nvPr/>
        </p:nvSpPr>
        <p:spPr>
          <a:xfrm>
            <a:off x="-2814925" y="2156391"/>
            <a:ext cx="1281898" cy="5677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Video Game?</a:t>
            </a:r>
          </a:p>
        </p:txBody>
      </p:sp>
      <p:sp>
        <p:nvSpPr>
          <p:cNvPr id="32" name="Rectangle 31">
            <a:extLst>
              <a:ext uri="{FF2B5EF4-FFF2-40B4-BE49-F238E27FC236}">
                <a16:creationId xmlns:a16="http://schemas.microsoft.com/office/drawing/2014/main" id="{4DE12F31-4A3A-46DA-7DA7-E678735B7A66}"/>
              </a:ext>
            </a:extLst>
          </p:cNvPr>
          <p:cNvSpPr/>
          <p:nvPr/>
        </p:nvSpPr>
        <p:spPr>
          <a:xfrm>
            <a:off x="171426" y="944435"/>
            <a:ext cx="1685950" cy="585206"/>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Introduction</a:t>
            </a:r>
            <a:endParaRPr lang="en-US" sz="1600" b="1" dirty="0">
              <a:solidFill>
                <a:schemeClr val="bg1"/>
              </a:solidFill>
            </a:endParaRPr>
          </a:p>
        </p:txBody>
      </p:sp>
      <p:cxnSp>
        <p:nvCxnSpPr>
          <p:cNvPr id="34" name="Connector: Curved 33">
            <a:extLst>
              <a:ext uri="{FF2B5EF4-FFF2-40B4-BE49-F238E27FC236}">
                <a16:creationId xmlns:a16="http://schemas.microsoft.com/office/drawing/2014/main" id="{462D37FA-AAD7-CBFF-3354-D28F5D739185}"/>
              </a:ext>
            </a:extLst>
          </p:cNvPr>
          <p:cNvCxnSpPr>
            <a:cxnSpLocks/>
            <a:stCxn id="32" idx="2"/>
            <a:endCxn id="31" idx="0"/>
          </p:cNvCxnSpPr>
          <p:nvPr/>
        </p:nvCxnSpPr>
        <p:spPr>
          <a:xfrm rot="5400000">
            <a:off x="-893162" y="248828"/>
            <a:ext cx="626750" cy="3188377"/>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88D4B65-7EA9-3705-5F1F-2809613EEA78}"/>
              </a:ext>
            </a:extLst>
          </p:cNvPr>
          <p:cNvCxnSpPr>
            <a:cxnSpLocks/>
            <a:stCxn id="32" idx="2"/>
            <a:endCxn id="40" idx="0"/>
          </p:cNvCxnSpPr>
          <p:nvPr/>
        </p:nvCxnSpPr>
        <p:spPr>
          <a:xfrm rot="5400000" flipH="1" flipV="1">
            <a:off x="3555198" y="-1011158"/>
            <a:ext cx="1" cy="5081597"/>
          </a:xfrm>
          <a:prstGeom prst="curvedConnector5">
            <a:avLst>
              <a:gd name="adj1" fmla="val -22860000000"/>
              <a:gd name="adj2" fmla="val 47186"/>
              <a:gd name="adj3" fmla="val 228601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4B08E66-92C2-E608-4F39-B8CCB6B83943}"/>
              </a:ext>
            </a:extLst>
          </p:cNvPr>
          <p:cNvSpPr/>
          <p:nvPr/>
        </p:nvSpPr>
        <p:spPr>
          <a:xfrm>
            <a:off x="12375376" y="1698170"/>
            <a:ext cx="1281897" cy="44495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Math</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42" name="Rectangle 41">
            <a:extLst>
              <a:ext uri="{FF2B5EF4-FFF2-40B4-BE49-F238E27FC236}">
                <a16:creationId xmlns:a16="http://schemas.microsoft.com/office/drawing/2014/main" id="{53F2CA9F-8200-6BA2-F9B2-1B7624CCA7F7}"/>
              </a:ext>
            </a:extLst>
          </p:cNvPr>
          <p:cNvSpPr/>
          <p:nvPr/>
        </p:nvSpPr>
        <p:spPr>
          <a:xfrm>
            <a:off x="3377388" y="3778255"/>
            <a:ext cx="5437220" cy="1663054"/>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chemeClr val="bg1"/>
                </a:solidFill>
              </a:rPr>
              <a:t>The difference between video games and movies is that movies do not interact with who is watching them. However, video games are interactive. Also, movies rendered once while video games rendered each frames by seconds.</a:t>
            </a:r>
          </a:p>
        </p:txBody>
      </p:sp>
      <p:cxnSp>
        <p:nvCxnSpPr>
          <p:cNvPr id="43" name="Connector: Curved 42">
            <a:extLst>
              <a:ext uri="{FF2B5EF4-FFF2-40B4-BE49-F238E27FC236}">
                <a16:creationId xmlns:a16="http://schemas.microsoft.com/office/drawing/2014/main" id="{E72F1031-B202-C88A-01C3-986ED4588236}"/>
              </a:ext>
            </a:extLst>
          </p:cNvPr>
          <p:cNvCxnSpPr>
            <a:cxnSpLocks/>
            <a:stCxn id="40" idx="2"/>
            <a:endCxn id="42" idx="0"/>
          </p:cNvCxnSpPr>
          <p:nvPr/>
        </p:nvCxnSpPr>
        <p:spPr>
          <a:xfrm rot="5400000">
            <a:off x="5631176" y="3313433"/>
            <a:ext cx="929644" cy="12700"/>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9C844580-9245-DC60-06EF-6E6288FEAF53}"/>
              </a:ext>
            </a:extLst>
          </p:cNvPr>
          <p:cNvCxnSpPr>
            <a:cxnSpLocks/>
            <a:stCxn id="40" idx="2"/>
            <a:endCxn id="53" idx="0"/>
          </p:cNvCxnSpPr>
          <p:nvPr/>
        </p:nvCxnSpPr>
        <p:spPr>
          <a:xfrm rot="5400000">
            <a:off x="977508" y="-731259"/>
            <a:ext cx="1538620" cy="8698360"/>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A3335490-0920-9B9F-598B-80AD9FABD92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3634379" y="4387231"/>
            <a:ext cx="2064034" cy="1032016"/>
          </a:xfrm>
          <a:prstGeom prst="rect">
            <a:avLst/>
          </a:prstGeom>
        </p:spPr>
      </p:pic>
    </p:spTree>
    <p:extLst>
      <p:ext uri="{BB962C8B-B14F-4D97-AF65-F5344CB8AC3E}">
        <p14:creationId xmlns:p14="http://schemas.microsoft.com/office/powerpoint/2010/main" val="193886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750" fill="hold"/>
                                        <p:tgtEl>
                                          <p:spTgt spid="42"/>
                                        </p:tgtEl>
                                        <p:attrNameLst>
                                          <p:attrName>ppt_x</p:attrName>
                                        </p:attrNameLst>
                                      </p:cBhvr>
                                      <p:tavLst>
                                        <p:tav tm="0">
                                          <p:val>
                                            <p:strVal val="#ppt_x"/>
                                          </p:val>
                                        </p:tav>
                                        <p:tav tm="100000">
                                          <p:val>
                                            <p:strVal val="#ppt_x"/>
                                          </p:val>
                                        </p:tav>
                                      </p:tavLst>
                                    </p:anim>
                                    <p:anim calcmode="lin" valueType="num">
                                      <p:cBhvr additive="base">
                                        <p:cTn id="8" dur="75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up)">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diagram of numbers and text&#10;&#10;Description automatically generated with medium confidence">
            <a:extLst>
              <a:ext uri="{FF2B5EF4-FFF2-40B4-BE49-F238E27FC236}">
                <a16:creationId xmlns:a16="http://schemas.microsoft.com/office/drawing/2014/main" id="{89A97A7E-4AAD-36EA-CFBE-D7D135B7776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1797"/>
          <a:stretch/>
        </p:blipFill>
        <p:spPr>
          <a:xfrm>
            <a:off x="4842976" y="7554316"/>
            <a:ext cx="2506045" cy="1590029"/>
          </a:xfrm>
          <a:prstGeom prst="rect">
            <a:avLst/>
          </a:prstGeom>
        </p:spPr>
      </p:pic>
      <p:cxnSp>
        <p:nvCxnSpPr>
          <p:cNvPr id="65" name="Connector: Curved 64">
            <a:extLst>
              <a:ext uri="{FF2B5EF4-FFF2-40B4-BE49-F238E27FC236}">
                <a16:creationId xmlns:a16="http://schemas.microsoft.com/office/drawing/2014/main" id="{DC8C1F6C-E9FD-6C77-34A6-AA28FCB00406}"/>
              </a:ext>
            </a:extLst>
          </p:cNvPr>
          <p:cNvCxnSpPr>
            <a:cxnSpLocks/>
            <a:stCxn id="40" idx="2"/>
            <a:endCxn id="66" idx="0"/>
          </p:cNvCxnSpPr>
          <p:nvPr/>
        </p:nvCxnSpPr>
        <p:spPr>
          <a:xfrm rot="5400000">
            <a:off x="-3089624" y="3428970"/>
            <a:ext cx="1445524" cy="470999"/>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4C2579F9-9A6C-30F4-D64B-C54FF831A148}"/>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3634379" y="4387231"/>
            <a:ext cx="2064034" cy="1032016"/>
          </a:xfrm>
          <a:prstGeom prst="rect">
            <a:avLst/>
          </a:prstGeom>
        </p:spPr>
      </p:pic>
      <p:sp>
        <p:nvSpPr>
          <p:cNvPr id="40" name="Rectangle 39">
            <a:extLst>
              <a:ext uri="{FF2B5EF4-FFF2-40B4-BE49-F238E27FC236}">
                <a16:creationId xmlns:a16="http://schemas.microsoft.com/office/drawing/2014/main" id="{AAD268B5-A67C-0715-7577-41C79959848A}"/>
              </a:ext>
            </a:extLst>
          </p:cNvPr>
          <p:cNvSpPr/>
          <p:nvPr/>
        </p:nvSpPr>
        <p:spPr>
          <a:xfrm>
            <a:off x="-2814927" y="2143126"/>
            <a:ext cx="1367127" cy="7985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Games vs Movies and Pictures</a:t>
            </a:r>
          </a:p>
        </p:txBody>
      </p:sp>
      <p:cxnSp>
        <p:nvCxnSpPr>
          <p:cNvPr id="12" name="Connector: Curved 11">
            <a:extLst>
              <a:ext uri="{FF2B5EF4-FFF2-40B4-BE49-F238E27FC236}">
                <a16:creationId xmlns:a16="http://schemas.microsoft.com/office/drawing/2014/main" id="{BD88FE89-72B5-8E44-1D67-82D1F2246FE4}"/>
              </a:ext>
            </a:extLst>
          </p:cNvPr>
          <p:cNvCxnSpPr>
            <a:cxnSpLocks/>
            <a:stCxn id="18" idx="2"/>
            <a:endCxn id="32" idx="0"/>
          </p:cNvCxnSpPr>
          <p:nvPr/>
        </p:nvCxnSpPr>
        <p:spPr>
          <a:xfrm rot="5400000">
            <a:off x="1755828" y="-3112750"/>
            <a:ext cx="452980" cy="8227364"/>
          </a:xfrm>
          <a:prstGeom prst="curvedConnector3">
            <a:avLst>
              <a:gd name="adj1" fmla="val 1637"/>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FCE460-81B6-3761-58AC-61C0CA574268}"/>
              </a:ext>
            </a:extLst>
          </p:cNvPr>
          <p:cNvCxnSpPr>
            <a:cxnSpLocks/>
            <a:stCxn id="18" idx="2"/>
            <a:endCxn id="58" idx="0"/>
          </p:cNvCxnSpPr>
          <p:nvPr/>
        </p:nvCxnSpPr>
        <p:spPr>
          <a:xfrm rot="5400000">
            <a:off x="5756642" y="1113798"/>
            <a:ext cx="678715" cy="3"/>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CA9FE52-0ED9-6830-9EE8-8AA3A55068CF}"/>
              </a:ext>
            </a:extLst>
          </p:cNvPr>
          <p:cNvCxnSpPr>
            <a:cxnSpLocks/>
            <a:stCxn id="18" idx="2"/>
            <a:endCxn id="62" idx="0"/>
          </p:cNvCxnSpPr>
          <p:nvPr/>
        </p:nvCxnSpPr>
        <p:spPr>
          <a:xfrm rot="16200000" flipH="1">
            <a:off x="9787832" y="-2917391"/>
            <a:ext cx="923728" cy="83073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0FF1EAD-80C7-8D4A-8CBD-C686478D3244}"/>
              </a:ext>
            </a:extLst>
          </p:cNvPr>
          <p:cNvCxnSpPr>
            <a:cxnSpLocks/>
            <a:stCxn id="18" idx="2"/>
            <a:endCxn id="60" idx="0"/>
          </p:cNvCxnSpPr>
          <p:nvPr/>
        </p:nvCxnSpPr>
        <p:spPr>
          <a:xfrm rot="16200000" flipH="1">
            <a:off x="10459937" y="-3589496"/>
            <a:ext cx="923726" cy="9651601"/>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665B5C-00D7-699B-9615-77242137F3B9}"/>
              </a:ext>
            </a:extLst>
          </p:cNvPr>
          <p:cNvSpPr/>
          <p:nvPr/>
        </p:nvSpPr>
        <p:spPr>
          <a:xfrm>
            <a:off x="0" y="-9330"/>
            <a:ext cx="12192000" cy="783772"/>
          </a:xfrm>
          <a:prstGeom prst="rect">
            <a:avLst/>
          </a:prstGeom>
          <a:solidFill>
            <a:srgbClr val="000000">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Linear Algebra for Video Game Dev</a:t>
            </a:r>
          </a:p>
        </p:txBody>
      </p:sp>
      <p:sp>
        <p:nvSpPr>
          <p:cNvPr id="31" name="Rectangle 30">
            <a:extLst>
              <a:ext uri="{FF2B5EF4-FFF2-40B4-BE49-F238E27FC236}">
                <a16:creationId xmlns:a16="http://schemas.microsoft.com/office/drawing/2014/main" id="{568291F5-403D-DD1F-E79B-2B796A2E2D76}"/>
              </a:ext>
            </a:extLst>
          </p:cNvPr>
          <p:cNvSpPr/>
          <p:nvPr/>
        </p:nvSpPr>
        <p:spPr>
          <a:xfrm>
            <a:off x="-2814925" y="2156391"/>
            <a:ext cx="1281898" cy="567784"/>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What Is Video Game?</a:t>
            </a:r>
          </a:p>
        </p:txBody>
      </p:sp>
      <p:sp>
        <p:nvSpPr>
          <p:cNvPr id="32" name="Rectangle 31">
            <a:extLst>
              <a:ext uri="{FF2B5EF4-FFF2-40B4-BE49-F238E27FC236}">
                <a16:creationId xmlns:a16="http://schemas.microsoft.com/office/drawing/2014/main" id="{4DE12F31-4A3A-46DA-7DA7-E678735B7A66}"/>
              </a:ext>
            </a:extLst>
          </p:cNvPr>
          <p:cNvSpPr/>
          <p:nvPr/>
        </p:nvSpPr>
        <p:spPr>
          <a:xfrm>
            <a:off x="-2725440" y="1227422"/>
            <a:ext cx="1188151" cy="412416"/>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Introduction</a:t>
            </a:r>
          </a:p>
        </p:txBody>
      </p:sp>
      <p:cxnSp>
        <p:nvCxnSpPr>
          <p:cNvPr id="34" name="Connector: Curved 33">
            <a:extLst>
              <a:ext uri="{FF2B5EF4-FFF2-40B4-BE49-F238E27FC236}">
                <a16:creationId xmlns:a16="http://schemas.microsoft.com/office/drawing/2014/main" id="{462D37FA-AAD7-CBFF-3354-D28F5D739185}"/>
              </a:ext>
            </a:extLst>
          </p:cNvPr>
          <p:cNvCxnSpPr>
            <a:cxnSpLocks/>
            <a:stCxn id="32" idx="2"/>
            <a:endCxn id="31" idx="0"/>
          </p:cNvCxnSpPr>
          <p:nvPr/>
        </p:nvCxnSpPr>
        <p:spPr>
          <a:xfrm rot="5400000">
            <a:off x="-2410946" y="1876808"/>
            <a:ext cx="516553" cy="42612"/>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88D4B65-7EA9-3705-5F1F-2809613EEA78}"/>
              </a:ext>
            </a:extLst>
          </p:cNvPr>
          <p:cNvCxnSpPr>
            <a:cxnSpLocks/>
            <a:stCxn id="32" idx="2"/>
            <a:endCxn id="40" idx="0"/>
          </p:cNvCxnSpPr>
          <p:nvPr/>
        </p:nvCxnSpPr>
        <p:spPr>
          <a:xfrm rot="16200000" flipH="1">
            <a:off x="-2383008" y="1891481"/>
            <a:ext cx="503288" cy="1"/>
          </a:xfrm>
          <a:prstGeom prst="curvedConnector3">
            <a:avLst>
              <a:gd name="adj1" fmla="val 50000"/>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4B08E66-92C2-E608-4F39-B8CCB6B83943}"/>
              </a:ext>
            </a:extLst>
          </p:cNvPr>
          <p:cNvSpPr/>
          <p:nvPr/>
        </p:nvSpPr>
        <p:spPr>
          <a:xfrm>
            <a:off x="4765390" y="1453157"/>
            <a:ext cx="2661213" cy="923727"/>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Math</a:t>
            </a:r>
          </a:p>
        </p:txBody>
      </p:sp>
      <p:sp>
        <p:nvSpPr>
          <p:cNvPr id="60" name="Rectangle 59">
            <a:extLst>
              <a:ext uri="{FF2B5EF4-FFF2-40B4-BE49-F238E27FC236}">
                <a16:creationId xmlns:a16="http://schemas.microsoft.com/office/drawing/2014/main" id="{3E656B5F-85D6-8B84-2E25-3ED3B7B427B3}"/>
              </a:ext>
            </a:extLst>
          </p:cNvPr>
          <p:cNvSpPr/>
          <p:nvPr/>
        </p:nvSpPr>
        <p:spPr>
          <a:xfrm>
            <a:off x="15106650" y="1698168"/>
            <a:ext cx="1281901" cy="530681"/>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Video Game Dev</a:t>
            </a:r>
          </a:p>
        </p:txBody>
      </p:sp>
      <p:sp>
        <p:nvSpPr>
          <p:cNvPr id="62" name="Rectangle 61">
            <a:extLst>
              <a:ext uri="{FF2B5EF4-FFF2-40B4-BE49-F238E27FC236}">
                <a16:creationId xmlns:a16="http://schemas.microsoft.com/office/drawing/2014/main" id="{2D9D30B0-2A22-B147-3FAF-E5209CD57BA4}"/>
              </a:ext>
            </a:extLst>
          </p:cNvPr>
          <p:cNvSpPr/>
          <p:nvPr/>
        </p:nvSpPr>
        <p:spPr>
          <a:xfrm>
            <a:off x="13700136" y="1698170"/>
            <a:ext cx="1406514" cy="444957"/>
          </a:xfrm>
          <a:prstGeom prst="rect">
            <a:avLst/>
          </a:prstGeom>
          <a:solidFill>
            <a:srgbClr val="000000">
              <a:alpha val="50196"/>
            </a:srgbClr>
          </a:solid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Digital Graphics</a:t>
            </a:r>
          </a:p>
        </p:txBody>
      </p:sp>
      <p:sp>
        <p:nvSpPr>
          <p:cNvPr id="42" name="Rectangle 41">
            <a:extLst>
              <a:ext uri="{FF2B5EF4-FFF2-40B4-BE49-F238E27FC236}">
                <a16:creationId xmlns:a16="http://schemas.microsoft.com/office/drawing/2014/main" id="{53F2CA9F-8200-6BA2-F9B2-1B7624CCA7F7}"/>
              </a:ext>
            </a:extLst>
          </p:cNvPr>
          <p:cNvSpPr/>
          <p:nvPr/>
        </p:nvSpPr>
        <p:spPr>
          <a:xfrm>
            <a:off x="-5242737" y="4387230"/>
            <a:ext cx="4528361" cy="1380693"/>
          </a:xfrm>
          <a:prstGeom prst="rect">
            <a:avLst/>
          </a:prstGeom>
          <a:grpFill/>
          <a:ln w="28575">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b="1" dirty="0">
                <a:solidFill>
                  <a:schemeClr val="bg1">
                    <a:lumMod val="65000"/>
                  </a:schemeClr>
                </a:solidFill>
              </a:rPr>
              <a:t>The difference between video games and movies is that movies do not interact with who is watching them. However, video games are interactive. Also, movies rendered once while video games rendered each frames by seconds.</a:t>
            </a:r>
          </a:p>
        </p:txBody>
      </p:sp>
      <p:cxnSp>
        <p:nvCxnSpPr>
          <p:cNvPr id="43" name="Connector: Curved 42">
            <a:extLst>
              <a:ext uri="{FF2B5EF4-FFF2-40B4-BE49-F238E27FC236}">
                <a16:creationId xmlns:a16="http://schemas.microsoft.com/office/drawing/2014/main" id="{E72F1031-B202-C88A-01C3-986ED4588236}"/>
              </a:ext>
            </a:extLst>
          </p:cNvPr>
          <p:cNvCxnSpPr>
            <a:cxnSpLocks/>
            <a:stCxn id="40" idx="2"/>
            <a:endCxn id="42" idx="0"/>
          </p:cNvCxnSpPr>
          <p:nvPr/>
        </p:nvCxnSpPr>
        <p:spPr>
          <a:xfrm rot="5400000">
            <a:off x="-3277720" y="3240872"/>
            <a:ext cx="1445523" cy="847193"/>
          </a:xfrm>
          <a:prstGeom prst="curvedConnector3">
            <a:avLst/>
          </a:prstGeom>
          <a:ln w="38100">
            <a:solidFill>
              <a:srgbClr val="FFFFFF">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12E116B2-95DF-6453-5A25-E9C770C5E2A6}"/>
              </a:ext>
            </a:extLst>
          </p:cNvPr>
          <p:cNvSpPr/>
          <p:nvPr/>
        </p:nvSpPr>
        <p:spPr>
          <a:xfrm>
            <a:off x="2674778" y="3428999"/>
            <a:ext cx="2258005" cy="78377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Matrix</a:t>
            </a:r>
          </a:p>
        </p:txBody>
      </p:sp>
      <p:sp>
        <p:nvSpPr>
          <p:cNvPr id="48" name="Rectangle 47">
            <a:extLst>
              <a:ext uri="{FF2B5EF4-FFF2-40B4-BE49-F238E27FC236}">
                <a16:creationId xmlns:a16="http://schemas.microsoft.com/office/drawing/2014/main" id="{4F9D9EA8-3E71-8ED0-93CA-28FEEB4315A6}"/>
              </a:ext>
            </a:extLst>
          </p:cNvPr>
          <p:cNvSpPr/>
          <p:nvPr/>
        </p:nvSpPr>
        <p:spPr>
          <a:xfrm>
            <a:off x="7293435" y="3429000"/>
            <a:ext cx="2258005" cy="783770"/>
          </a:xfrm>
          <a:prstGeom prst="rect">
            <a:avLst/>
          </a:prstGeom>
          <a:solidFill>
            <a:srgbClr val="000000">
              <a:alpha val="74902"/>
            </a:srgb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Vector</a:t>
            </a:r>
          </a:p>
        </p:txBody>
      </p:sp>
      <p:cxnSp>
        <p:nvCxnSpPr>
          <p:cNvPr id="49" name="Connector: Curved 48">
            <a:extLst>
              <a:ext uri="{FF2B5EF4-FFF2-40B4-BE49-F238E27FC236}">
                <a16:creationId xmlns:a16="http://schemas.microsoft.com/office/drawing/2014/main" id="{4D20E42C-7AD6-279B-0D27-18924BB42A34}"/>
              </a:ext>
            </a:extLst>
          </p:cNvPr>
          <p:cNvCxnSpPr>
            <a:cxnSpLocks/>
            <a:stCxn id="58" idx="2"/>
            <a:endCxn id="47" idx="0"/>
          </p:cNvCxnSpPr>
          <p:nvPr/>
        </p:nvCxnSpPr>
        <p:spPr>
          <a:xfrm rot="5400000">
            <a:off x="4423832" y="1756833"/>
            <a:ext cx="1052115" cy="2292216"/>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A03EC3D8-191B-0DB5-F0A0-3049CA7664BC}"/>
              </a:ext>
            </a:extLst>
          </p:cNvPr>
          <p:cNvCxnSpPr>
            <a:cxnSpLocks/>
            <a:stCxn id="58" idx="2"/>
            <a:endCxn id="48" idx="0"/>
          </p:cNvCxnSpPr>
          <p:nvPr/>
        </p:nvCxnSpPr>
        <p:spPr>
          <a:xfrm rot="16200000" flipH="1">
            <a:off x="6733159" y="1739721"/>
            <a:ext cx="1052116" cy="2326441"/>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082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1000" fill="hold"/>
                                        <p:tgtEl>
                                          <p:spTgt spid="47"/>
                                        </p:tgtEl>
                                        <p:attrNameLst>
                                          <p:attrName>ppt_x</p:attrName>
                                        </p:attrNameLst>
                                      </p:cBhvr>
                                      <p:tavLst>
                                        <p:tav tm="0">
                                          <p:val>
                                            <p:strVal val="#ppt_x"/>
                                          </p:val>
                                        </p:tav>
                                        <p:tav tm="100000">
                                          <p:val>
                                            <p:strVal val="#ppt_x"/>
                                          </p:val>
                                        </p:tav>
                                      </p:tavLst>
                                    </p:anim>
                                    <p:anim calcmode="lin" valueType="num">
                                      <p:cBhvr additive="base">
                                        <p:cTn id="8" dur="10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1000" fill="hold"/>
                                        <p:tgtEl>
                                          <p:spTgt spid="48"/>
                                        </p:tgtEl>
                                        <p:attrNameLst>
                                          <p:attrName>ppt_x</p:attrName>
                                        </p:attrNameLst>
                                      </p:cBhvr>
                                      <p:tavLst>
                                        <p:tav tm="0">
                                          <p:val>
                                            <p:strVal val="#ppt_x"/>
                                          </p:val>
                                        </p:tav>
                                        <p:tav tm="100000">
                                          <p:val>
                                            <p:strVal val="#ppt_x"/>
                                          </p:val>
                                        </p:tav>
                                      </p:tavLst>
                                    </p:anim>
                                    <p:anim calcmode="lin" valueType="num">
                                      <p:cBhvr additive="base">
                                        <p:cTn id="18" dur="1000" fill="hold"/>
                                        <p:tgtEl>
                                          <p:spTgt spid="4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up)">
                                      <p:cBhvr>
                                        <p:cTn id="22" dur="500"/>
                                        <p:tgtEl>
                                          <p:spTgt spid="50"/>
                                        </p:tgtEl>
                                      </p:cBhvr>
                                    </p:animEffect>
                                  </p:childTnLst>
                                </p:cTn>
                              </p:par>
                              <p:par>
                                <p:cTn id="23" presetID="22" presetClass="entr" presetSubtype="4"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4046</TotalTime>
  <Words>6492</Words>
  <Application>Microsoft Office PowerPoint</Application>
  <PresentationFormat>Widescreen</PresentationFormat>
  <Paragraphs>1017</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Calibri 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Al-Kataby</dc:creator>
  <cp:lastModifiedBy>Ahmed Al-Kataby</cp:lastModifiedBy>
  <cp:revision>132</cp:revision>
  <dcterms:created xsi:type="dcterms:W3CDTF">2023-06-16T08:16:22Z</dcterms:created>
  <dcterms:modified xsi:type="dcterms:W3CDTF">2023-12-24T15:14:56Z</dcterms:modified>
</cp:coreProperties>
</file>